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57" r:id="rId4"/>
    <p:sldId id="279" r:id="rId5"/>
    <p:sldId id="277" r:id="rId6"/>
    <p:sldId id="281" r:id="rId7"/>
    <p:sldId id="303" r:id="rId8"/>
    <p:sldId id="282" r:id="rId9"/>
    <p:sldId id="283" r:id="rId10"/>
    <p:sldId id="284" r:id="rId11"/>
    <p:sldId id="270" r:id="rId12"/>
    <p:sldId id="280" r:id="rId13"/>
    <p:sldId id="274" r:id="rId14"/>
    <p:sldId id="296" r:id="rId15"/>
    <p:sldId id="275" r:id="rId16"/>
    <p:sldId id="302" r:id="rId17"/>
    <p:sldId id="291" r:id="rId18"/>
    <p:sldId id="292" r:id="rId19"/>
    <p:sldId id="263" r:id="rId20"/>
    <p:sldId id="294" r:id="rId21"/>
    <p:sldId id="295" r:id="rId22"/>
    <p:sldId id="286" r:id="rId23"/>
    <p:sldId id="285" r:id="rId24"/>
    <p:sldId id="266" r:id="rId25"/>
    <p:sldId id="300" r:id="rId26"/>
    <p:sldId id="301" r:id="rId27"/>
    <p:sldId id="272" r:id="rId28"/>
    <p:sldId id="287" r:id="rId29"/>
    <p:sldId id="288" r:id="rId30"/>
    <p:sldId id="290" r:id="rId3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wona" initials="I" lastIdx="3" clrIdx="0">
    <p:extLst>
      <p:ext uri="{19B8F6BF-5375-455C-9EA6-DF929625EA0E}">
        <p15:presenceInfo xmlns:p15="http://schemas.microsoft.com/office/powerpoint/2012/main" userId="03910e41795188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3" d="100"/>
          <a:sy n="103" d="100"/>
        </p:scale>
        <p:origin x="876" y="108"/>
      </p:cViewPr>
      <p:guideLst/>
    </p:cSldViewPr>
  </p:slideViewPr>
  <p:notesTextViewPr>
    <p:cViewPr>
      <p:scale>
        <a:sx n="1" d="1"/>
        <a:sy n="1" d="1"/>
      </p:scale>
      <p:origin x="0" y="0"/>
    </p:cViewPr>
  </p:notesTextViewPr>
  <p:notesViewPr>
    <p:cSldViewPr snapToGrid="0">
      <p:cViewPr varScale="1">
        <p:scale>
          <a:sx n="78" d="100"/>
          <a:sy n="78" d="100"/>
        </p:scale>
        <p:origin x="404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F8BFD-9C5A-46E2-B6E5-A860E2275F05}"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pl-PL"/>
        </a:p>
      </dgm:t>
    </dgm:pt>
    <dgm:pt modelId="{DFAB9DF2-A186-41EF-BC6D-377E6349B7B0}">
      <dgm:prSet/>
      <dgm:spPr/>
      <dgm:t>
        <a:bodyPr/>
        <a:lstStyle/>
        <a:p>
          <a:r>
            <a:rPr lang="en-US" dirty="0"/>
            <a:t>contributing to the establishment of a global European Education Area and strengthening the links between education and research</a:t>
          </a:r>
          <a:endParaRPr lang="pl-PL" dirty="0"/>
        </a:p>
      </dgm:t>
    </dgm:pt>
    <dgm:pt modelId="{47362457-83E5-4AEA-8335-5D3284B5FF59}" type="parTrans" cxnId="{8B4F35B8-C523-406C-BD70-F5F54F80C87A}">
      <dgm:prSet/>
      <dgm:spPr/>
      <dgm:t>
        <a:bodyPr/>
        <a:lstStyle/>
        <a:p>
          <a:endParaRPr lang="pl-PL"/>
        </a:p>
      </dgm:t>
    </dgm:pt>
    <dgm:pt modelId="{2F18D3B4-36E9-4149-88C6-D50A1606879E}" type="sibTrans" cxnId="{8B4F35B8-C523-406C-BD70-F5F54F80C87A}">
      <dgm:prSet/>
      <dgm:spPr/>
      <dgm:t>
        <a:bodyPr/>
        <a:lstStyle/>
        <a:p>
          <a:endParaRPr lang="pl-PL"/>
        </a:p>
      </dgm:t>
    </dgm:pt>
    <dgm:pt modelId="{8DB87222-613E-4AA1-88F9-90CB29042327}">
      <dgm:prSet custT="1"/>
      <dgm:spPr/>
      <dgm:t>
        <a:bodyPr/>
        <a:lstStyle/>
        <a:p>
          <a:r>
            <a:rPr lang="en-US" sz="900" dirty="0"/>
            <a:t>supporting employability, social inclusion, active citizenship, innovation and environmental sustainability in Europe and beyond</a:t>
          </a:r>
          <a:endParaRPr lang="pl-PL" sz="900" dirty="0"/>
        </a:p>
      </dgm:t>
    </dgm:pt>
    <dgm:pt modelId="{AF8B31AE-52FA-4A56-9F18-D2DEB06D349E}" type="sibTrans" cxnId="{D62BCBB0-16BC-4E46-80F4-0F6FBA95940E}">
      <dgm:prSet/>
      <dgm:spPr/>
      <dgm:t>
        <a:bodyPr/>
        <a:lstStyle/>
        <a:p>
          <a:endParaRPr lang="pl-PL"/>
        </a:p>
      </dgm:t>
    </dgm:pt>
    <dgm:pt modelId="{7921C353-7C08-4FC2-AD8F-A08DDA7023D1}" type="parTrans" cxnId="{D62BCBB0-16BC-4E46-80F4-0F6FBA95940E}">
      <dgm:prSet/>
      <dgm:spPr/>
      <dgm:t>
        <a:bodyPr/>
        <a:lstStyle/>
        <a:p>
          <a:endParaRPr lang="pl-PL"/>
        </a:p>
      </dgm:t>
    </dgm:pt>
    <dgm:pt modelId="{6BF1BC01-720C-414C-A569-CAA7F3FBF2A8}">
      <dgm:prSet/>
      <dgm:spPr/>
      <dgm:t>
        <a:bodyPr/>
        <a:lstStyle/>
        <a:p>
          <a:r>
            <a:rPr lang="pl-PL" dirty="0" err="1"/>
            <a:t>What</a:t>
          </a:r>
          <a:r>
            <a:rPr lang="pl-PL" dirty="0"/>
            <a:t> </a:t>
          </a:r>
          <a:r>
            <a:rPr lang="pl-PL" dirty="0" err="1"/>
            <a:t>Eramus</a:t>
          </a:r>
          <a:r>
            <a:rPr lang="pl-PL" dirty="0"/>
            <a:t> </a:t>
          </a:r>
          <a:r>
            <a:rPr lang="pl-PL" dirty="0" err="1"/>
            <a:t>programme</a:t>
          </a:r>
          <a:r>
            <a:rPr lang="pl-PL" dirty="0"/>
            <a:t> </a:t>
          </a:r>
          <a:r>
            <a:rPr lang="pl-PL" dirty="0" err="1"/>
            <a:t>is</a:t>
          </a:r>
          <a:r>
            <a:rPr lang="pl-PL" dirty="0"/>
            <a:t>? </a:t>
          </a:r>
        </a:p>
      </dgm:t>
    </dgm:pt>
    <dgm:pt modelId="{E77D2E37-668E-4B57-B4C4-0A5FBE160DCD}" type="sibTrans" cxnId="{64EE55FA-2A83-41AC-A351-632643A58833}">
      <dgm:prSet/>
      <dgm:spPr/>
      <dgm:t>
        <a:bodyPr/>
        <a:lstStyle/>
        <a:p>
          <a:endParaRPr lang="pl-PL"/>
        </a:p>
      </dgm:t>
    </dgm:pt>
    <dgm:pt modelId="{EB7A91BD-5D84-49CD-A1C7-EDCD1C5CCB7E}" type="parTrans" cxnId="{64EE55FA-2A83-41AC-A351-632643A58833}">
      <dgm:prSet/>
      <dgm:spPr/>
      <dgm:t>
        <a:bodyPr/>
        <a:lstStyle/>
        <a:p>
          <a:endParaRPr lang="pl-PL"/>
        </a:p>
      </dgm:t>
    </dgm:pt>
    <dgm:pt modelId="{5E58FE54-D314-4AFE-B5B3-AF1B2E2EFF9D}" type="pres">
      <dgm:prSet presAssocID="{D19F8BFD-9C5A-46E2-B6E5-A860E2275F05}" presName="composite" presStyleCnt="0">
        <dgm:presLayoutVars>
          <dgm:chMax val="3"/>
          <dgm:animLvl val="lvl"/>
          <dgm:resizeHandles val="exact"/>
        </dgm:presLayoutVars>
      </dgm:prSet>
      <dgm:spPr/>
    </dgm:pt>
    <dgm:pt modelId="{C7BFE343-C506-4695-BFA3-5A28A89A1627}" type="pres">
      <dgm:prSet presAssocID="{DFAB9DF2-A186-41EF-BC6D-377E6349B7B0}" presName="gear1" presStyleLbl="node1" presStyleIdx="0" presStyleCnt="3" custLinFactNeighborX="370">
        <dgm:presLayoutVars>
          <dgm:chMax val="1"/>
          <dgm:bulletEnabled val="1"/>
        </dgm:presLayoutVars>
      </dgm:prSet>
      <dgm:spPr/>
    </dgm:pt>
    <dgm:pt modelId="{A5110288-FD01-42D5-9323-62C7D94D5D89}" type="pres">
      <dgm:prSet presAssocID="{DFAB9DF2-A186-41EF-BC6D-377E6349B7B0}" presName="gear1srcNode" presStyleLbl="node1" presStyleIdx="0" presStyleCnt="3"/>
      <dgm:spPr/>
    </dgm:pt>
    <dgm:pt modelId="{199E8541-D2C4-41B5-AE11-CEC8DEECBD35}" type="pres">
      <dgm:prSet presAssocID="{DFAB9DF2-A186-41EF-BC6D-377E6349B7B0}" presName="gear1dstNode" presStyleLbl="node1" presStyleIdx="0" presStyleCnt="3"/>
      <dgm:spPr/>
    </dgm:pt>
    <dgm:pt modelId="{DA639EE4-9520-454C-A8A1-8EDE7AF026A5}" type="pres">
      <dgm:prSet presAssocID="{8DB87222-613E-4AA1-88F9-90CB29042327}" presName="gear2" presStyleLbl="node1" presStyleIdx="1" presStyleCnt="3" custScaleX="120777" custScaleY="110450" custLinFactNeighborX="-1224" custLinFactNeighborY="553">
        <dgm:presLayoutVars>
          <dgm:chMax val="1"/>
          <dgm:bulletEnabled val="1"/>
        </dgm:presLayoutVars>
      </dgm:prSet>
      <dgm:spPr/>
    </dgm:pt>
    <dgm:pt modelId="{0FC0159A-215A-4862-9618-8154268ED58B}" type="pres">
      <dgm:prSet presAssocID="{8DB87222-613E-4AA1-88F9-90CB29042327}" presName="gear2srcNode" presStyleLbl="node1" presStyleIdx="1" presStyleCnt="3"/>
      <dgm:spPr/>
    </dgm:pt>
    <dgm:pt modelId="{F60B5FE2-CB08-4D6A-83A3-FFFA689248C9}" type="pres">
      <dgm:prSet presAssocID="{8DB87222-613E-4AA1-88F9-90CB29042327}" presName="gear2dstNode" presStyleLbl="node1" presStyleIdx="1" presStyleCnt="3"/>
      <dgm:spPr/>
    </dgm:pt>
    <dgm:pt modelId="{D996DA9B-E18D-4D75-B132-1647BB0D9279}" type="pres">
      <dgm:prSet presAssocID="{6BF1BC01-720C-414C-A569-CAA7F3FBF2A8}" presName="gear3" presStyleLbl="node1" presStyleIdx="2" presStyleCnt="3"/>
      <dgm:spPr/>
    </dgm:pt>
    <dgm:pt modelId="{B6C0C25D-789A-4059-A8CB-AEFD0BDE0368}" type="pres">
      <dgm:prSet presAssocID="{6BF1BC01-720C-414C-A569-CAA7F3FBF2A8}" presName="gear3tx" presStyleLbl="node1" presStyleIdx="2" presStyleCnt="3">
        <dgm:presLayoutVars>
          <dgm:chMax val="1"/>
          <dgm:bulletEnabled val="1"/>
        </dgm:presLayoutVars>
      </dgm:prSet>
      <dgm:spPr/>
    </dgm:pt>
    <dgm:pt modelId="{43CFF463-CAE5-46B7-B03A-8F6F23FDE4CA}" type="pres">
      <dgm:prSet presAssocID="{6BF1BC01-720C-414C-A569-CAA7F3FBF2A8}" presName="gear3srcNode" presStyleLbl="node1" presStyleIdx="2" presStyleCnt="3"/>
      <dgm:spPr/>
    </dgm:pt>
    <dgm:pt modelId="{37AEB35A-024D-49B3-809C-79FEFE308C2F}" type="pres">
      <dgm:prSet presAssocID="{6BF1BC01-720C-414C-A569-CAA7F3FBF2A8}" presName="gear3dstNode" presStyleLbl="node1" presStyleIdx="2" presStyleCnt="3"/>
      <dgm:spPr/>
    </dgm:pt>
    <dgm:pt modelId="{2FA6A14D-40E8-4462-9FEA-DFD05FBCC4FC}" type="pres">
      <dgm:prSet presAssocID="{2F18D3B4-36E9-4149-88C6-D50A1606879E}" presName="connector1" presStyleLbl="sibTrans2D1" presStyleIdx="0" presStyleCnt="3"/>
      <dgm:spPr/>
    </dgm:pt>
    <dgm:pt modelId="{BAA694C2-40BE-4212-B6DF-F0B48DC36DC0}" type="pres">
      <dgm:prSet presAssocID="{AF8B31AE-52FA-4A56-9F18-D2DEB06D349E}" presName="connector2" presStyleLbl="sibTrans2D1" presStyleIdx="1" presStyleCnt="3"/>
      <dgm:spPr/>
    </dgm:pt>
    <dgm:pt modelId="{D1D329CF-AC9C-4346-96AC-81132CA130A1}" type="pres">
      <dgm:prSet presAssocID="{E77D2E37-668E-4B57-B4C4-0A5FBE160DCD}" presName="connector3" presStyleLbl="sibTrans2D1" presStyleIdx="2" presStyleCnt="3"/>
      <dgm:spPr/>
    </dgm:pt>
  </dgm:ptLst>
  <dgm:cxnLst>
    <dgm:cxn modelId="{85D9A561-1C12-4AA9-805B-0E824A1BF6BC}" type="presOf" srcId="{2F18D3B4-36E9-4149-88C6-D50A1606879E}" destId="{2FA6A14D-40E8-4462-9FEA-DFD05FBCC4FC}" srcOrd="0" destOrd="0" presId="urn:microsoft.com/office/officeart/2005/8/layout/gear1"/>
    <dgm:cxn modelId="{73FD8250-257B-4FB3-A8D9-22E8D1E9B005}" type="presOf" srcId="{8DB87222-613E-4AA1-88F9-90CB29042327}" destId="{DA639EE4-9520-454C-A8A1-8EDE7AF026A5}" srcOrd="0" destOrd="0" presId="urn:microsoft.com/office/officeart/2005/8/layout/gear1"/>
    <dgm:cxn modelId="{284F3475-5057-4A3D-ACD2-DFB83C8C15EF}" type="presOf" srcId="{DFAB9DF2-A186-41EF-BC6D-377E6349B7B0}" destId="{199E8541-D2C4-41B5-AE11-CEC8DEECBD35}" srcOrd="2" destOrd="0" presId="urn:microsoft.com/office/officeart/2005/8/layout/gear1"/>
    <dgm:cxn modelId="{CA948A75-C8B8-4922-AF89-904D48259F76}" type="presOf" srcId="{6BF1BC01-720C-414C-A569-CAA7F3FBF2A8}" destId="{B6C0C25D-789A-4059-A8CB-AEFD0BDE0368}" srcOrd="1" destOrd="0" presId="urn:microsoft.com/office/officeart/2005/8/layout/gear1"/>
    <dgm:cxn modelId="{CD2ACF8C-D2D0-4FDB-921C-B27C79186BA7}" type="presOf" srcId="{8DB87222-613E-4AA1-88F9-90CB29042327}" destId="{F60B5FE2-CB08-4D6A-83A3-FFFA689248C9}" srcOrd="2" destOrd="0" presId="urn:microsoft.com/office/officeart/2005/8/layout/gear1"/>
    <dgm:cxn modelId="{4DD226AA-7851-4190-888A-169E30986A7F}" type="presOf" srcId="{AF8B31AE-52FA-4A56-9F18-D2DEB06D349E}" destId="{BAA694C2-40BE-4212-B6DF-F0B48DC36DC0}" srcOrd="0" destOrd="0" presId="urn:microsoft.com/office/officeart/2005/8/layout/gear1"/>
    <dgm:cxn modelId="{5DEF0EAD-44DE-47B4-B213-DFA197829E5A}" type="presOf" srcId="{D19F8BFD-9C5A-46E2-B6E5-A860E2275F05}" destId="{5E58FE54-D314-4AFE-B5B3-AF1B2E2EFF9D}" srcOrd="0" destOrd="0" presId="urn:microsoft.com/office/officeart/2005/8/layout/gear1"/>
    <dgm:cxn modelId="{D62BCBB0-16BC-4E46-80F4-0F6FBA95940E}" srcId="{D19F8BFD-9C5A-46E2-B6E5-A860E2275F05}" destId="{8DB87222-613E-4AA1-88F9-90CB29042327}" srcOrd="1" destOrd="0" parTransId="{7921C353-7C08-4FC2-AD8F-A08DDA7023D1}" sibTransId="{AF8B31AE-52FA-4A56-9F18-D2DEB06D349E}"/>
    <dgm:cxn modelId="{8B4F35B8-C523-406C-BD70-F5F54F80C87A}" srcId="{D19F8BFD-9C5A-46E2-B6E5-A860E2275F05}" destId="{DFAB9DF2-A186-41EF-BC6D-377E6349B7B0}" srcOrd="0" destOrd="0" parTransId="{47362457-83E5-4AEA-8335-5D3284B5FF59}" sibTransId="{2F18D3B4-36E9-4149-88C6-D50A1606879E}"/>
    <dgm:cxn modelId="{AE3BC5BD-02B8-42C6-AED6-173E43A90E2C}" type="presOf" srcId="{DFAB9DF2-A186-41EF-BC6D-377E6349B7B0}" destId="{C7BFE343-C506-4695-BFA3-5A28A89A1627}" srcOrd="0" destOrd="0" presId="urn:microsoft.com/office/officeart/2005/8/layout/gear1"/>
    <dgm:cxn modelId="{399066C2-D3E7-4B26-94AC-CBE5A6D44F43}" type="presOf" srcId="{6BF1BC01-720C-414C-A569-CAA7F3FBF2A8}" destId="{43CFF463-CAE5-46B7-B03A-8F6F23FDE4CA}" srcOrd="2" destOrd="0" presId="urn:microsoft.com/office/officeart/2005/8/layout/gear1"/>
    <dgm:cxn modelId="{96DB67C3-E2C2-4EA0-BFE1-D7A18570C992}" type="presOf" srcId="{E77D2E37-668E-4B57-B4C4-0A5FBE160DCD}" destId="{D1D329CF-AC9C-4346-96AC-81132CA130A1}" srcOrd="0" destOrd="0" presId="urn:microsoft.com/office/officeart/2005/8/layout/gear1"/>
    <dgm:cxn modelId="{CFB3A2C8-07D6-483C-BDE6-2A9055436373}" type="presOf" srcId="{DFAB9DF2-A186-41EF-BC6D-377E6349B7B0}" destId="{A5110288-FD01-42D5-9323-62C7D94D5D89}" srcOrd="1" destOrd="0" presId="urn:microsoft.com/office/officeart/2005/8/layout/gear1"/>
    <dgm:cxn modelId="{8CA865D4-70E4-48A8-A5E8-7CBBDF4C09C9}" type="presOf" srcId="{6BF1BC01-720C-414C-A569-CAA7F3FBF2A8}" destId="{37AEB35A-024D-49B3-809C-79FEFE308C2F}" srcOrd="3" destOrd="0" presId="urn:microsoft.com/office/officeart/2005/8/layout/gear1"/>
    <dgm:cxn modelId="{368B03E8-034C-403C-9BE7-010C53E37BF1}" type="presOf" srcId="{6BF1BC01-720C-414C-A569-CAA7F3FBF2A8}" destId="{D996DA9B-E18D-4D75-B132-1647BB0D9279}" srcOrd="0" destOrd="0" presId="urn:microsoft.com/office/officeart/2005/8/layout/gear1"/>
    <dgm:cxn modelId="{A892D9EB-565B-4951-AC27-B49CF8F06509}" type="presOf" srcId="{8DB87222-613E-4AA1-88F9-90CB29042327}" destId="{0FC0159A-215A-4862-9618-8154268ED58B}" srcOrd="1" destOrd="0" presId="urn:microsoft.com/office/officeart/2005/8/layout/gear1"/>
    <dgm:cxn modelId="{64EE55FA-2A83-41AC-A351-632643A58833}" srcId="{D19F8BFD-9C5A-46E2-B6E5-A860E2275F05}" destId="{6BF1BC01-720C-414C-A569-CAA7F3FBF2A8}" srcOrd="2" destOrd="0" parTransId="{EB7A91BD-5D84-49CD-A1C7-EDCD1C5CCB7E}" sibTransId="{E77D2E37-668E-4B57-B4C4-0A5FBE160DCD}"/>
    <dgm:cxn modelId="{E9CCCA24-853E-4919-B71E-DEBD8A99E708}" type="presParOf" srcId="{5E58FE54-D314-4AFE-B5B3-AF1B2E2EFF9D}" destId="{C7BFE343-C506-4695-BFA3-5A28A89A1627}" srcOrd="0" destOrd="0" presId="urn:microsoft.com/office/officeart/2005/8/layout/gear1"/>
    <dgm:cxn modelId="{0A990664-1F60-4F0E-9E98-4251C3F29F8D}" type="presParOf" srcId="{5E58FE54-D314-4AFE-B5B3-AF1B2E2EFF9D}" destId="{A5110288-FD01-42D5-9323-62C7D94D5D89}" srcOrd="1" destOrd="0" presId="urn:microsoft.com/office/officeart/2005/8/layout/gear1"/>
    <dgm:cxn modelId="{4531AD3F-249F-4313-8583-64118E49FE9C}" type="presParOf" srcId="{5E58FE54-D314-4AFE-B5B3-AF1B2E2EFF9D}" destId="{199E8541-D2C4-41B5-AE11-CEC8DEECBD35}" srcOrd="2" destOrd="0" presId="urn:microsoft.com/office/officeart/2005/8/layout/gear1"/>
    <dgm:cxn modelId="{17EF8DE7-28EF-4FAC-AE00-B01130085F5B}" type="presParOf" srcId="{5E58FE54-D314-4AFE-B5B3-AF1B2E2EFF9D}" destId="{DA639EE4-9520-454C-A8A1-8EDE7AF026A5}" srcOrd="3" destOrd="0" presId="urn:microsoft.com/office/officeart/2005/8/layout/gear1"/>
    <dgm:cxn modelId="{0E353922-A0F8-4818-8BC5-20B7E120E3E9}" type="presParOf" srcId="{5E58FE54-D314-4AFE-B5B3-AF1B2E2EFF9D}" destId="{0FC0159A-215A-4862-9618-8154268ED58B}" srcOrd="4" destOrd="0" presId="urn:microsoft.com/office/officeart/2005/8/layout/gear1"/>
    <dgm:cxn modelId="{224582ED-5C89-4EBE-AEED-DE4DD12811BC}" type="presParOf" srcId="{5E58FE54-D314-4AFE-B5B3-AF1B2E2EFF9D}" destId="{F60B5FE2-CB08-4D6A-83A3-FFFA689248C9}" srcOrd="5" destOrd="0" presId="urn:microsoft.com/office/officeart/2005/8/layout/gear1"/>
    <dgm:cxn modelId="{57B0E5E0-ADA8-4753-B37A-A4CE93C09FFF}" type="presParOf" srcId="{5E58FE54-D314-4AFE-B5B3-AF1B2E2EFF9D}" destId="{D996DA9B-E18D-4D75-B132-1647BB0D9279}" srcOrd="6" destOrd="0" presId="urn:microsoft.com/office/officeart/2005/8/layout/gear1"/>
    <dgm:cxn modelId="{98E080AC-242F-4248-A115-DF98EEAF1892}" type="presParOf" srcId="{5E58FE54-D314-4AFE-B5B3-AF1B2E2EFF9D}" destId="{B6C0C25D-789A-4059-A8CB-AEFD0BDE0368}" srcOrd="7" destOrd="0" presId="urn:microsoft.com/office/officeart/2005/8/layout/gear1"/>
    <dgm:cxn modelId="{0123F35B-8555-4FEA-9F79-1F64CAAAB491}" type="presParOf" srcId="{5E58FE54-D314-4AFE-B5B3-AF1B2E2EFF9D}" destId="{43CFF463-CAE5-46B7-B03A-8F6F23FDE4CA}" srcOrd="8" destOrd="0" presId="urn:microsoft.com/office/officeart/2005/8/layout/gear1"/>
    <dgm:cxn modelId="{20958B74-7C14-4866-93DB-A45EF133E823}" type="presParOf" srcId="{5E58FE54-D314-4AFE-B5B3-AF1B2E2EFF9D}" destId="{37AEB35A-024D-49B3-809C-79FEFE308C2F}" srcOrd="9" destOrd="0" presId="urn:microsoft.com/office/officeart/2005/8/layout/gear1"/>
    <dgm:cxn modelId="{24B1D051-0413-4E49-ACAA-A7B5D10E577C}" type="presParOf" srcId="{5E58FE54-D314-4AFE-B5B3-AF1B2E2EFF9D}" destId="{2FA6A14D-40E8-4462-9FEA-DFD05FBCC4FC}" srcOrd="10" destOrd="0" presId="urn:microsoft.com/office/officeart/2005/8/layout/gear1"/>
    <dgm:cxn modelId="{A2057A2A-AE1E-413A-A9CA-4EE3177C4098}" type="presParOf" srcId="{5E58FE54-D314-4AFE-B5B3-AF1B2E2EFF9D}" destId="{BAA694C2-40BE-4212-B6DF-F0B48DC36DC0}" srcOrd="11" destOrd="0" presId="urn:microsoft.com/office/officeart/2005/8/layout/gear1"/>
    <dgm:cxn modelId="{0962AE15-6186-423A-B9EB-4EC3984294B4}" type="presParOf" srcId="{5E58FE54-D314-4AFE-B5B3-AF1B2E2EFF9D}" destId="{D1D329CF-AC9C-4346-96AC-81132CA130A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1EE86D-96D9-466A-95BB-4CE1F23E4F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01E76E87-43A0-4291-B0CE-512E791EC6A2}">
      <dgm:prSet/>
      <dgm:spPr/>
      <dgm:t>
        <a:bodyPr/>
        <a:lstStyle/>
        <a:p>
          <a:pPr algn="ctr"/>
          <a:r>
            <a:rPr lang="en-US" b="1" dirty="0"/>
            <a:t>Education, Audiovisual and Culture Executive Agency in Brussels</a:t>
          </a:r>
          <a:r>
            <a:rPr lang="pl-PL" b="1" dirty="0"/>
            <a:t> (EACEA)</a:t>
          </a:r>
          <a:endParaRPr lang="pl-PL" dirty="0"/>
        </a:p>
      </dgm:t>
    </dgm:pt>
    <dgm:pt modelId="{B7A81010-38BE-46A8-9C73-65DCA877A455}" type="parTrans" cxnId="{1404305C-10DF-4064-B2C2-798C72E383E9}">
      <dgm:prSet/>
      <dgm:spPr/>
      <dgm:t>
        <a:bodyPr/>
        <a:lstStyle/>
        <a:p>
          <a:endParaRPr lang="pl-PL"/>
        </a:p>
      </dgm:t>
    </dgm:pt>
    <dgm:pt modelId="{45691976-A918-404D-8CD2-D1BFE7C6B069}" type="sibTrans" cxnId="{1404305C-10DF-4064-B2C2-798C72E383E9}">
      <dgm:prSet/>
      <dgm:spPr/>
      <dgm:t>
        <a:bodyPr/>
        <a:lstStyle/>
        <a:p>
          <a:endParaRPr lang="pl-PL"/>
        </a:p>
      </dgm:t>
    </dgm:pt>
    <dgm:pt modelId="{B58EBC95-063B-4C46-94E8-3CE766F551A9}">
      <dgm:prSet/>
      <dgm:spPr/>
      <dgm:t>
        <a:bodyPr/>
        <a:lstStyle/>
        <a:p>
          <a:pPr algn="ctr"/>
          <a:r>
            <a:rPr lang="en-US" b="1" dirty="0"/>
            <a:t>NATIONAL AGENCIES IN EVERY EU COUNTRY</a:t>
          </a:r>
          <a:r>
            <a:rPr lang="pl-PL" b="1" dirty="0"/>
            <a:t> (Warszawa, </a:t>
          </a:r>
          <a:r>
            <a:rPr lang="en-US" b="1" dirty="0"/>
            <a:t>Foundation for the Development of the Education System</a:t>
          </a:r>
          <a:r>
            <a:rPr lang="pl-PL" b="1" dirty="0"/>
            <a:t>)</a:t>
          </a:r>
          <a:endParaRPr lang="pl-PL" dirty="0"/>
        </a:p>
      </dgm:t>
    </dgm:pt>
    <dgm:pt modelId="{C73A8759-447C-4069-8AD7-FEB80CCE70FB}" type="parTrans" cxnId="{0D027CB0-5B81-41C7-ADD3-D5394B3DFE03}">
      <dgm:prSet/>
      <dgm:spPr/>
      <dgm:t>
        <a:bodyPr/>
        <a:lstStyle/>
        <a:p>
          <a:endParaRPr lang="pl-PL"/>
        </a:p>
      </dgm:t>
    </dgm:pt>
    <dgm:pt modelId="{D023BF3D-B6CA-4B8F-9090-26F5A6BE05DB}" type="sibTrans" cxnId="{0D027CB0-5B81-41C7-ADD3-D5394B3DFE03}">
      <dgm:prSet/>
      <dgm:spPr/>
      <dgm:t>
        <a:bodyPr/>
        <a:lstStyle/>
        <a:p>
          <a:endParaRPr lang="pl-PL"/>
        </a:p>
      </dgm:t>
    </dgm:pt>
    <dgm:pt modelId="{BB130BFD-BF7D-4435-8AB6-60DE3A96A28A}">
      <dgm:prSet/>
      <dgm:spPr/>
      <dgm:t>
        <a:bodyPr/>
        <a:lstStyle/>
        <a:p>
          <a:pPr algn="ctr"/>
          <a:r>
            <a:rPr lang="pl-PL" b="1" dirty="0">
              <a:solidFill>
                <a:schemeClr val="tx1"/>
              </a:solidFill>
            </a:rPr>
            <a:t>ERASMUS PLUS PROGRAM STRUCTURE</a:t>
          </a:r>
        </a:p>
      </dgm:t>
    </dgm:pt>
    <dgm:pt modelId="{BD5D5AE4-576F-4F80-B28C-8B3458272FF7}" type="parTrans" cxnId="{E5A8349E-5BCC-4B41-BCCC-EB937F171A30}">
      <dgm:prSet/>
      <dgm:spPr/>
      <dgm:t>
        <a:bodyPr/>
        <a:lstStyle/>
        <a:p>
          <a:endParaRPr lang="pl-PL"/>
        </a:p>
      </dgm:t>
    </dgm:pt>
    <dgm:pt modelId="{C4472683-E1A2-4604-8558-3EC2EB8E95FE}" type="sibTrans" cxnId="{E5A8349E-5BCC-4B41-BCCC-EB937F171A30}">
      <dgm:prSet/>
      <dgm:spPr/>
      <dgm:t>
        <a:bodyPr/>
        <a:lstStyle/>
        <a:p>
          <a:endParaRPr lang="pl-PL"/>
        </a:p>
      </dgm:t>
    </dgm:pt>
    <dgm:pt modelId="{7E44235D-ED26-48D5-8DC7-CEFE4D49B609}" type="pres">
      <dgm:prSet presAssocID="{4A1EE86D-96D9-466A-95BB-4CE1F23E4F63}" presName="linear" presStyleCnt="0">
        <dgm:presLayoutVars>
          <dgm:animLvl val="lvl"/>
          <dgm:resizeHandles val="exact"/>
        </dgm:presLayoutVars>
      </dgm:prSet>
      <dgm:spPr/>
    </dgm:pt>
    <dgm:pt modelId="{2ACC22B8-13DE-4F78-80B3-04CC7FFBCAB1}" type="pres">
      <dgm:prSet presAssocID="{BB130BFD-BF7D-4435-8AB6-60DE3A96A28A}" presName="parentText" presStyleLbl="node1" presStyleIdx="0" presStyleCnt="3" custLinFactNeighborX="-151" custLinFactNeighborY="-30852">
        <dgm:presLayoutVars>
          <dgm:chMax val="0"/>
          <dgm:bulletEnabled val="1"/>
        </dgm:presLayoutVars>
      </dgm:prSet>
      <dgm:spPr/>
    </dgm:pt>
    <dgm:pt modelId="{4F1B6D38-D7A8-4538-8FDC-F8E5378C4AB8}" type="pres">
      <dgm:prSet presAssocID="{C4472683-E1A2-4604-8558-3EC2EB8E95FE}" presName="spacer" presStyleCnt="0"/>
      <dgm:spPr/>
    </dgm:pt>
    <dgm:pt modelId="{A763DB99-B1D0-41EF-9E02-72F006D5A913}" type="pres">
      <dgm:prSet presAssocID="{01E76E87-43A0-4291-B0CE-512E791EC6A2}" presName="parentText" presStyleLbl="node1" presStyleIdx="1" presStyleCnt="3">
        <dgm:presLayoutVars>
          <dgm:chMax val="0"/>
          <dgm:bulletEnabled val="1"/>
        </dgm:presLayoutVars>
      </dgm:prSet>
      <dgm:spPr/>
    </dgm:pt>
    <dgm:pt modelId="{0C4891D1-D5A3-408E-A4BE-D5E2DFEE69F3}" type="pres">
      <dgm:prSet presAssocID="{45691976-A918-404D-8CD2-D1BFE7C6B069}" presName="spacer" presStyleCnt="0"/>
      <dgm:spPr/>
    </dgm:pt>
    <dgm:pt modelId="{FB91FE7F-CD85-43C8-81F3-06420FEE887F}" type="pres">
      <dgm:prSet presAssocID="{B58EBC95-063B-4C46-94E8-3CE766F551A9}" presName="parentText" presStyleLbl="node1" presStyleIdx="2" presStyleCnt="3">
        <dgm:presLayoutVars>
          <dgm:chMax val="0"/>
          <dgm:bulletEnabled val="1"/>
        </dgm:presLayoutVars>
      </dgm:prSet>
      <dgm:spPr/>
    </dgm:pt>
  </dgm:ptLst>
  <dgm:cxnLst>
    <dgm:cxn modelId="{42818027-1D90-4008-8DCE-ADB0B606C866}" type="presOf" srcId="{BB130BFD-BF7D-4435-8AB6-60DE3A96A28A}" destId="{2ACC22B8-13DE-4F78-80B3-04CC7FFBCAB1}" srcOrd="0" destOrd="0" presId="urn:microsoft.com/office/officeart/2005/8/layout/vList2"/>
    <dgm:cxn modelId="{1404305C-10DF-4064-B2C2-798C72E383E9}" srcId="{4A1EE86D-96D9-466A-95BB-4CE1F23E4F63}" destId="{01E76E87-43A0-4291-B0CE-512E791EC6A2}" srcOrd="1" destOrd="0" parTransId="{B7A81010-38BE-46A8-9C73-65DCA877A455}" sibTransId="{45691976-A918-404D-8CD2-D1BFE7C6B069}"/>
    <dgm:cxn modelId="{E2641565-0D8F-4575-A4FD-81A87E77128E}" type="presOf" srcId="{B58EBC95-063B-4C46-94E8-3CE766F551A9}" destId="{FB91FE7F-CD85-43C8-81F3-06420FEE887F}" srcOrd="0" destOrd="0" presId="urn:microsoft.com/office/officeart/2005/8/layout/vList2"/>
    <dgm:cxn modelId="{49B2E559-4D81-47F0-B496-70A5A94877FD}" type="presOf" srcId="{4A1EE86D-96D9-466A-95BB-4CE1F23E4F63}" destId="{7E44235D-ED26-48D5-8DC7-CEFE4D49B609}" srcOrd="0" destOrd="0" presId="urn:microsoft.com/office/officeart/2005/8/layout/vList2"/>
    <dgm:cxn modelId="{E5A8349E-5BCC-4B41-BCCC-EB937F171A30}" srcId="{4A1EE86D-96D9-466A-95BB-4CE1F23E4F63}" destId="{BB130BFD-BF7D-4435-8AB6-60DE3A96A28A}" srcOrd="0" destOrd="0" parTransId="{BD5D5AE4-576F-4F80-B28C-8B3458272FF7}" sibTransId="{C4472683-E1A2-4604-8558-3EC2EB8E95FE}"/>
    <dgm:cxn modelId="{0D027CB0-5B81-41C7-ADD3-D5394B3DFE03}" srcId="{4A1EE86D-96D9-466A-95BB-4CE1F23E4F63}" destId="{B58EBC95-063B-4C46-94E8-3CE766F551A9}" srcOrd="2" destOrd="0" parTransId="{C73A8759-447C-4069-8AD7-FEB80CCE70FB}" sibTransId="{D023BF3D-B6CA-4B8F-9090-26F5A6BE05DB}"/>
    <dgm:cxn modelId="{6DFCE9ED-500D-4379-8A48-7669AD163405}" type="presOf" srcId="{01E76E87-43A0-4291-B0CE-512E791EC6A2}" destId="{A763DB99-B1D0-41EF-9E02-72F006D5A913}" srcOrd="0" destOrd="0" presId="urn:microsoft.com/office/officeart/2005/8/layout/vList2"/>
    <dgm:cxn modelId="{9C05E227-8B03-442F-A526-095EFAA42252}" type="presParOf" srcId="{7E44235D-ED26-48D5-8DC7-CEFE4D49B609}" destId="{2ACC22B8-13DE-4F78-80B3-04CC7FFBCAB1}" srcOrd="0" destOrd="0" presId="urn:microsoft.com/office/officeart/2005/8/layout/vList2"/>
    <dgm:cxn modelId="{04E226ED-31CA-4781-8209-5E76F02473C9}" type="presParOf" srcId="{7E44235D-ED26-48D5-8DC7-CEFE4D49B609}" destId="{4F1B6D38-D7A8-4538-8FDC-F8E5378C4AB8}" srcOrd="1" destOrd="0" presId="urn:microsoft.com/office/officeart/2005/8/layout/vList2"/>
    <dgm:cxn modelId="{4B0EB55E-E867-439A-A9AA-5CFE4D40B740}" type="presParOf" srcId="{7E44235D-ED26-48D5-8DC7-CEFE4D49B609}" destId="{A763DB99-B1D0-41EF-9E02-72F006D5A913}" srcOrd="2" destOrd="0" presId="urn:microsoft.com/office/officeart/2005/8/layout/vList2"/>
    <dgm:cxn modelId="{EBA98844-4FAF-446E-872C-078FCE143BA5}" type="presParOf" srcId="{7E44235D-ED26-48D5-8DC7-CEFE4D49B609}" destId="{0C4891D1-D5A3-408E-A4BE-D5E2DFEE69F3}" srcOrd="3" destOrd="0" presId="urn:microsoft.com/office/officeart/2005/8/layout/vList2"/>
    <dgm:cxn modelId="{44FA509F-5BF5-4CE3-AC01-3E8817742853}" type="presParOf" srcId="{7E44235D-ED26-48D5-8DC7-CEFE4D49B609}" destId="{FB91FE7F-CD85-43C8-81F3-06420FEE887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77B942-DE84-4979-946B-C1A91BF97F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l-PL"/>
        </a:p>
      </dgm:t>
    </dgm:pt>
    <dgm:pt modelId="{22993637-08C1-41DF-ACAA-FAA4CA089918}">
      <dgm:prSet custT="1"/>
      <dgm:spPr/>
      <dgm:t>
        <a:bodyPr/>
        <a:lstStyle/>
        <a:p>
          <a:r>
            <a:rPr lang="pl-PL" sz="1800" b="1" dirty="0">
              <a:solidFill>
                <a:srgbClr val="002060"/>
              </a:solidFill>
            </a:rPr>
            <a:t>Erasmus Plus for </a:t>
          </a:r>
          <a:r>
            <a:rPr lang="pl-PL" sz="1800" b="1" dirty="0" err="1">
              <a:solidFill>
                <a:srgbClr val="002060"/>
              </a:solidFill>
            </a:rPr>
            <a:t>Higher</a:t>
          </a:r>
          <a:r>
            <a:rPr lang="pl-PL" sz="1800" b="1" dirty="0">
              <a:solidFill>
                <a:srgbClr val="002060"/>
              </a:solidFill>
            </a:rPr>
            <a:t> </a:t>
          </a:r>
          <a:r>
            <a:rPr lang="pl-PL" sz="1800" b="1" dirty="0" err="1">
              <a:solidFill>
                <a:srgbClr val="002060"/>
              </a:solidFill>
            </a:rPr>
            <a:t>Education</a:t>
          </a:r>
          <a:endParaRPr lang="pl-PL" sz="1800" b="1" dirty="0">
            <a:solidFill>
              <a:srgbClr val="002060"/>
            </a:solidFill>
          </a:endParaRPr>
        </a:p>
      </dgm:t>
    </dgm:pt>
    <dgm:pt modelId="{A4B45A50-50CC-494C-966A-19DE3F539E1A}" type="parTrans" cxnId="{BDF67CD1-CF61-44B9-8781-40B291B3AFB2}">
      <dgm:prSet/>
      <dgm:spPr/>
      <dgm:t>
        <a:bodyPr/>
        <a:lstStyle/>
        <a:p>
          <a:endParaRPr lang="pl-PL"/>
        </a:p>
      </dgm:t>
    </dgm:pt>
    <dgm:pt modelId="{621D18AC-4B57-445E-B50B-D7D43DB40EE5}" type="sibTrans" cxnId="{BDF67CD1-CF61-44B9-8781-40B291B3AFB2}">
      <dgm:prSet/>
      <dgm:spPr/>
      <dgm:t>
        <a:bodyPr/>
        <a:lstStyle/>
        <a:p>
          <a:endParaRPr lang="pl-PL"/>
        </a:p>
      </dgm:t>
    </dgm:pt>
    <dgm:pt modelId="{DF6A0BDE-9B67-4B11-AE33-74BBDF938DB9}">
      <dgm:prSet custT="1"/>
      <dgm:spPr/>
      <dgm:t>
        <a:bodyPr/>
        <a:lstStyle/>
        <a:p>
          <a:r>
            <a:rPr lang="en-US" sz="1200" b="1" dirty="0">
              <a:solidFill>
                <a:schemeClr val="tx1"/>
              </a:solidFill>
            </a:rPr>
            <a:t>Key Action 1 - Learning mobility of individuals</a:t>
          </a:r>
          <a:endParaRPr lang="pl-PL" sz="1200" dirty="0">
            <a:solidFill>
              <a:schemeClr val="tx1"/>
            </a:solidFill>
          </a:endParaRPr>
        </a:p>
      </dgm:t>
    </dgm:pt>
    <dgm:pt modelId="{28EE1A58-4750-4401-B0E5-43E946920833}" type="parTrans" cxnId="{C7DCC565-21FA-440B-A717-D9155CF784D7}">
      <dgm:prSet/>
      <dgm:spPr/>
      <dgm:t>
        <a:bodyPr/>
        <a:lstStyle/>
        <a:p>
          <a:endParaRPr lang="pl-PL"/>
        </a:p>
      </dgm:t>
    </dgm:pt>
    <dgm:pt modelId="{BD626AFE-783D-4E3D-B6B3-632C8DCE6EE4}" type="sibTrans" cxnId="{C7DCC565-21FA-440B-A717-D9155CF784D7}">
      <dgm:prSet/>
      <dgm:spPr/>
      <dgm:t>
        <a:bodyPr/>
        <a:lstStyle/>
        <a:p>
          <a:endParaRPr lang="pl-PL"/>
        </a:p>
      </dgm:t>
    </dgm:pt>
    <dgm:pt modelId="{35DCDDE7-306D-4C80-AC57-22D2E93EB5F3}">
      <dgm:prSet custT="1"/>
      <dgm:spPr/>
      <dgm:t>
        <a:bodyPr/>
        <a:lstStyle/>
        <a:p>
          <a:r>
            <a:rPr lang="en-US" sz="1200" b="0" u="sng" dirty="0"/>
            <a:t>Mobility of employees in the higher education sector:</a:t>
          </a:r>
          <a:endParaRPr lang="pl-PL" sz="1200" b="0" u="sng" dirty="0"/>
        </a:p>
      </dgm:t>
    </dgm:pt>
    <dgm:pt modelId="{86FF44A1-014E-4951-B24E-3F6657E92A04}" type="parTrans" cxnId="{ECD4866E-4BBB-4CB2-9DFC-4CC53869BE40}">
      <dgm:prSet/>
      <dgm:spPr/>
      <dgm:t>
        <a:bodyPr/>
        <a:lstStyle/>
        <a:p>
          <a:endParaRPr lang="pl-PL"/>
        </a:p>
      </dgm:t>
    </dgm:pt>
    <dgm:pt modelId="{F03F170E-E99C-4946-BB9B-5ED11FE25D24}" type="sibTrans" cxnId="{ECD4866E-4BBB-4CB2-9DFC-4CC53869BE40}">
      <dgm:prSet/>
      <dgm:spPr/>
      <dgm:t>
        <a:bodyPr/>
        <a:lstStyle/>
        <a:p>
          <a:endParaRPr lang="pl-PL"/>
        </a:p>
      </dgm:t>
    </dgm:pt>
    <dgm:pt modelId="{E041892F-2EB2-4A18-86FE-790CA4B27AD8}">
      <dgm:prSet custT="1"/>
      <dgm:spPr/>
      <dgm:t>
        <a:bodyPr/>
        <a:lstStyle/>
        <a:p>
          <a:r>
            <a:rPr lang="en-US" sz="1200" b="0" dirty="0"/>
            <a:t>- </a:t>
          </a:r>
          <a:r>
            <a:rPr lang="pl-PL" sz="1200" b="0" dirty="0"/>
            <a:t>a </a:t>
          </a:r>
          <a:r>
            <a:rPr lang="pl-PL" sz="1200" b="0" dirty="0" err="1"/>
            <a:t>teaching</a:t>
          </a:r>
          <a:r>
            <a:rPr lang="pl-PL" sz="1200" b="0" dirty="0"/>
            <a:t> </a:t>
          </a:r>
          <a:r>
            <a:rPr lang="pl-PL" sz="1200" b="0" dirty="0" err="1"/>
            <a:t>or</a:t>
          </a:r>
          <a:r>
            <a:rPr lang="pl-PL" sz="1200" b="0" dirty="0"/>
            <a:t> </a:t>
          </a:r>
          <a:r>
            <a:rPr lang="pl-PL" sz="1200" b="0" dirty="0" err="1"/>
            <a:t>training</a:t>
          </a:r>
          <a:r>
            <a:rPr lang="pl-PL" sz="1200" b="0" dirty="0"/>
            <a:t> period </a:t>
          </a:r>
          <a:r>
            <a:rPr lang="pl-PL" sz="1200" b="0" dirty="0" err="1"/>
            <a:t>abroad</a:t>
          </a:r>
          <a:r>
            <a:rPr lang="pl-PL" sz="1200" b="0" dirty="0"/>
            <a:t> </a:t>
          </a:r>
          <a:r>
            <a:rPr lang="pl-PL" sz="1200" b="0" dirty="0" err="1"/>
            <a:t>at</a:t>
          </a:r>
          <a:r>
            <a:rPr lang="pl-PL" sz="1200" b="0" dirty="0"/>
            <a:t> a partner HEI</a:t>
          </a:r>
        </a:p>
      </dgm:t>
    </dgm:pt>
    <dgm:pt modelId="{3D443172-0AC3-4872-8000-14942DA2D2CB}" type="parTrans" cxnId="{48865945-1683-4BB1-A37B-8A43426BACCB}">
      <dgm:prSet/>
      <dgm:spPr/>
      <dgm:t>
        <a:bodyPr/>
        <a:lstStyle/>
        <a:p>
          <a:endParaRPr lang="pl-PL"/>
        </a:p>
      </dgm:t>
    </dgm:pt>
    <dgm:pt modelId="{BD43E360-15E7-4912-9839-23C5BAA45CEF}" type="sibTrans" cxnId="{48865945-1683-4BB1-A37B-8A43426BACCB}">
      <dgm:prSet/>
      <dgm:spPr/>
      <dgm:t>
        <a:bodyPr/>
        <a:lstStyle/>
        <a:p>
          <a:endParaRPr lang="pl-PL"/>
        </a:p>
      </dgm:t>
    </dgm:pt>
    <dgm:pt modelId="{742841FF-6D95-4757-B993-CE5FEE566537}">
      <dgm:prSet custT="1"/>
      <dgm:spPr/>
      <dgm:t>
        <a:bodyPr/>
        <a:lstStyle/>
        <a:p>
          <a:r>
            <a:rPr lang="en-US" sz="1200" b="0" dirty="0"/>
            <a:t>- lump sums (stay: accommodation and</a:t>
          </a:r>
          <a:r>
            <a:rPr lang="pl-PL" sz="1200" b="0" dirty="0"/>
            <a:t> </a:t>
          </a:r>
          <a:r>
            <a:rPr lang="pl-PL" sz="1200" b="0" dirty="0" err="1"/>
            <a:t>sustenance</a:t>
          </a:r>
          <a:r>
            <a:rPr lang="en-US" sz="1200" b="0" dirty="0"/>
            <a:t>, travel, organizational costs)</a:t>
          </a:r>
          <a:endParaRPr lang="pl-PL" sz="1200" b="0" dirty="0"/>
        </a:p>
      </dgm:t>
    </dgm:pt>
    <dgm:pt modelId="{FEFA0583-3EB8-463D-9266-6B3C3658E078}" type="parTrans" cxnId="{2DA8E132-E45F-46C7-9144-8A477F9D6AA1}">
      <dgm:prSet/>
      <dgm:spPr/>
      <dgm:t>
        <a:bodyPr/>
        <a:lstStyle/>
        <a:p>
          <a:endParaRPr lang="pl-PL"/>
        </a:p>
      </dgm:t>
    </dgm:pt>
    <dgm:pt modelId="{EA21372B-563E-4F41-937B-832359FBB37B}" type="sibTrans" cxnId="{2DA8E132-E45F-46C7-9144-8A477F9D6AA1}">
      <dgm:prSet/>
      <dgm:spPr/>
      <dgm:t>
        <a:bodyPr/>
        <a:lstStyle/>
        <a:p>
          <a:endParaRPr lang="pl-PL"/>
        </a:p>
      </dgm:t>
    </dgm:pt>
    <dgm:pt modelId="{E56AFCD3-D195-42A7-97BE-96DA1131194C}">
      <dgm:prSet custT="1"/>
      <dgm:spPr/>
      <dgm:t>
        <a:bodyPr/>
        <a:lstStyle/>
        <a:p>
          <a:r>
            <a:rPr lang="en-US" sz="1200" b="1" dirty="0">
              <a:solidFill>
                <a:schemeClr val="tx1"/>
              </a:solidFill>
            </a:rPr>
            <a:t>Key Action 2 – Cooperation between organizations and institutions</a:t>
          </a:r>
          <a:endParaRPr lang="pl-PL" sz="1200" dirty="0">
            <a:solidFill>
              <a:schemeClr val="tx1"/>
            </a:solidFill>
          </a:endParaRPr>
        </a:p>
      </dgm:t>
    </dgm:pt>
    <dgm:pt modelId="{A4809EDF-2EB0-41F5-8BCC-E7BCAB58FF9E}" type="parTrans" cxnId="{F9123B8B-C5EA-4A5C-98B2-64A32E22F306}">
      <dgm:prSet/>
      <dgm:spPr/>
      <dgm:t>
        <a:bodyPr/>
        <a:lstStyle/>
        <a:p>
          <a:endParaRPr lang="pl-PL"/>
        </a:p>
      </dgm:t>
    </dgm:pt>
    <dgm:pt modelId="{3DCEEA91-12C1-4D91-96F3-1F23D79B88AD}" type="sibTrans" cxnId="{F9123B8B-C5EA-4A5C-98B2-64A32E22F306}">
      <dgm:prSet/>
      <dgm:spPr/>
      <dgm:t>
        <a:bodyPr/>
        <a:lstStyle/>
        <a:p>
          <a:endParaRPr lang="pl-PL"/>
        </a:p>
      </dgm:t>
    </dgm:pt>
    <dgm:pt modelId="{B4A28E9D-888C-4E6F-A217-C68D88831DFE}">
      <dgm:prSet custT="1"/>
      <dgm:spPr/>
      <dgm:t>
        <a:bodyPr/>
        <a:lstStyle/>
        <a:p>
          <a:r>
            <a:rPr lang="en-US" sz="1200" b="0" u="sng" dirty="0"/>
            <a:t>Cooperation partnerships and capacity building of organizations at the transnational level:</a:t>
          </a:r>
          <a:endParaRPr lang="pl-PL" sz="1200" b="0" u="sng" dirty="0"/>
        </a:p>
      </dgm:t>
    </dgm:pt>
    <dgm:pt modelId="{3A4F7762-0F6E-4173-8422-15836774017F}" type="parTrans" cxnId="{42BAC9D7-1989-4E56-89A7-EC178F972B2F}">
      <dgm:prSet/>
      <dgm:spPr/>
      <dgm:t>
        <a:bodyPr/>
        <a:lstStyle/>
        <a:p>
          <a:endParaRPr lang="pl-PL"/>
        </a:p>
      </dgm:t>
    </dgm:pt>
    <dgm:pt modelId="{BE6D09AD-0096-451C-9F85-AA08481A653F}" type="sibTrans" cxnId="{42BAC9D7-1989-4E56-89A7-EC178F972B2F}">
      <dgm:prSet/>
      <dgm:spPr/>
      <dgm:t>
        <a:bodyPr/>
        <a:lstStyle/>
        <a:p>
          <a:endParaRPr lang="pl-PL"/>
        </a:p>
      </dgm:t>
    </dgm:pt>
    <dgm:pt modelId="{74F09390-7540-4FF8-BDDA-C4D9AAE40F6B}">
      <dgm:prSet custT="1"/>
      <dgm:spPr/>
      <dgm:t>
        <a:bodyPr/>
        <a:lstStyle/>
        <a:p>
          <a:r>
            <a:rPr lang="en-US" sz="1200" b="1" dirty="0"/>
            <a:t>- </a:t>
          </a:r>
          <a:r>
            <a:rPr lang="pl-PL" sz="1200" b="0" dirty="0"/>
            <a:t>A </a:t>
          </a:r>
          <a:r>
            <a:rPr lang="pl-PL" sz="1200" b="0" dirty="0" err="1"/>
            <a:t>teaching</a:t>
          </a:r>
          <a:r>
            <a:rPr lang="pl-PL" sz="1200" b="0" dirty="0"/>
            <a:t> </a:t>
          </a:r>
          <a:r>
            <a:rPr lang="pl-PL" sz="1200" b="0" dirty="0" err="1"/>
            <a:t>or</a:t>
          </a:r>
          <a:r>
            <a:rPr lang="pl-PL" sz="1200" b="0" dirty="0"/>
            <a:t> </a:t>
          </a:r>
          <a:r>
            <a:rPr lang="pl-PL" sz="1200" b="0" dirty="0" err="1"/>
            <a:t>training</a:t>
          </a:r>
          <a:r>
            <a:rPr lang="pl-PL" sz="1200" b="0" dirty="0"/>
            <a:t> period </a:t>
          </a:r>
          <a:r>
            <a:rPr lang="pl-PL" sz="1200" b="0" dirty="0" err="1"/>
            <a:t>home</a:t>
          </a:r>
          <a:r>
            <a:rPr lang="pl-PL" sz="1200" b="0" dirty="0"/>
            <a:t> in Poland by a partner HEI </a:t>
          </a:r>
          <a:r>
            <a:rPr lang="en-US" sz="1200" b="1" dirty="0"/>
            <a:t>(universities, research institutions, HEI sector in general)</a:t>
          </a:r>
          <a:endParaRPr lang="pl-PL" sz="1200" b="0" dirty="0"/>
        </a:p>
      </dgm:t>
    </dgm:pt>
    <dgm:pt modelId="{5E00A551-5E71-4739-BDB4-2BEFE0669B60}" type="parTrans" cxnId="{3C4C317C-7D79-4960-830C-F532D5843E14}">
      <dgm:prSet/>
      <dgm:spPr/>
      <dgm:t>
        <a:bodyPr/>
        <a:lstStyle/>
        <a:p>
          <a:endParaRPr lang="pl-PL"/>
        </a:p>
      </dgm:t>
    </dgm:pt>
    <dgm:pt modelId="{1BBFDC86-BFCC-411E-866D-BFFB042A6D78}" type="sibTrans" cxnId="{3C4C317C-7D79-4960-830C-F532D5843E14}">
      <dgm:prSet/>
      <dgm:spPr/>
      <dgm:t>
        <a:bodyPr/>
        <a:lstStyle/>
        <a:p>
          <a:endParaRPr lang="pl-PL"/>
        </a:p>
      </dgm:t>
    </dgm:pt>
    <dgm:pt modelId="{1EA908D9-0FA2-4A30-A389-5D5B1753CAB3}">
      <dgm:prSet custT="1"/>
      <dgm:spPr/>
      <dgm:t>
        <a:bodyPr/>
        <a:lstStyle/>
        <a:p>
          <a:r>
            <a:rPr lang="en-US" sz="1000" b="1" dirty="0"/>
            <a:t>Partnerships min. 3 HEI sector institutions</a:t>
          </a:r>
          <a:endParaRPr lang="pl-PL" sz="1000" b="1" dirty="0"/>
        </a:p>
        <a:p>
          <a:r>
            <a:rPr lang="en-US" sz="1000" b="1" dirty="0"/>
            <a:t>Lump sum projects for the amount of PLN 120,000 EUR, 250 thousand EUR and 400 thousand. EUR</a:t>
          </a:r>
          <a:endParaRPr lang="pl-PL" sz="1200" dirty="0"/>
        </a:p>
      </dgm:t>
    </dgm:pt>
    <dgm:pt modelId="{B61EEDAE-3F3A-4505-9AEB-5EC45C22E9B7}" type="parTrans" cxnId="{110A77AE-8EE5-4EFF-B294-56902899E4D8}">
      <dgm:prSet/>
      <dgm:spPr/>
      <dgm:t>
        <a:bodyPr/>
        <a:lstStyle/>
        <a:p>
          <a:endParaRPr lang="pl-PL"/>
        </a:p>
      </dgm:t>
    </dgm:pt>
    <dgm:pt modelId="{BE429C1B-7C07-4F66-BED0-65D13AF744FE}" type="sibTrans" cxnId="{110A77AE-8EE5-4EFF-B294-56902899E4D8}">
      <dgm:prSet/>
      <dgm:spPr/>
      <dgm:t>
        <a:bodyPr/>
        <a:lstStyle/>
        <a:p>
          <a:endParaRPr lang="pl-PL"/>
        </a:p>
      </dgm:t>
    </dgm:pt>
    <dgm:pt modelId="{06FB7E1A-E063-4CD8-9B35-5D5911C1C962}">
      <dgm:prSet custT="1"/>
      <dgm:spPr/>
      <dgm:t>
        <a:bodyPr/>
        <a:lstStyle/>
        <a:p>
          <a:r>
            <a:rPr lang="en-US" sz="1200" b="0" dirty="0"/>
            <a:t>- lump sums (accommodation and </a:t>
          </a:r>
          <a:r>
            <a:rPr lang="pl-PL" sz="1200" b="0" dirty="0" err="1"/>
            <a:t>sustenance</a:t>
          </a:r>
          <a:r>
            <a:rPr lang="en-US" sz="1200" b="0" dirty="0"/>
            <a:t>, travel)</a:t>
          </a:r>
          <a:endParaRPr lang="pl-PL" sz="1200" b="0" dirty="0"/>
        </a:p>
      </dgm:t>
    </dgm:pt>
    <dgm:pt modelId="{0F87F882-B11C-4063-B344-56217AB962C0}" type="parTrans" cxnId="{BB3CE3A7-7927-4F0A-9152-E86CEB8586BB}">
      <dgm:prSet/>
      <dgm:spPr/>
      <dgm:t>
        <a:bodyPr/>
        <a:lstStyle/>
        <a:p>
          <a:endParaRPr lang="pl-PL"/>
        </a:p>
      </dgm:t>
    </dgm:pt>
    <dgm:pt modelId="{1E949B5C-0B80-4790-9844-7F58FE148BAA}" type="sibTrans" cxnId="{BB3CE3A7-7927-4F0A-9152-E86CEB8586BB}">
      <dgm:prSet/>
      <dgm:spPr/>
      <dgm:t>
        <a:bodyPr/>
        <a:lstStyle/>
        <a:p>
          <a:endParaRPr lang="pl-PL"/>
        </a:p>
      </dgm:t>
    </dgm:pt>
    <dgm:pt modelId="{D4CAADDA-903A-43BA-8DCB-F6BF57FDE84E}" type="pres">
      <dgm:prSet presAssocID="{6677B942-DE84-4979-946B-C1A91BF97F01}" presName="Name0" presStyleCnt="0">
        <dgm:presLayoutVars>
          <dgm:dir/>
          <dgm:animLvl val="lvl"/>
          <dgm:resizeHandles val="exact"/>
        </dgm:presLayoutVars>
      </dgm:prSet>
      <dgm:spPr/>
    </dgm:pt>
    <dgm:pt modelId="{F7ABF68D-0D44-4C0E-8F6A-3FA15C5D6DCC}" type="pres">
      <dgm:prSet presAssocID="{22993637-08C1-41DF-ACAA-FAA4CA089918}" presName="linNode" presStyleCnt="0"/>
      <dgm:spPr/>
    </dgm:pt>
    <dgm:pt modelId="{049537F7-2EFC-4FFA-BFEA-3EE7495B151D}" type="pres">
      <dgm:prSet presAssocID="{22993637-08C1-41DF-ACAA-FAA4CA089918}" presName="parentText" presStyleLbl="node1" presStyleIdx="0" presStyleCnt="10" custScaleX="105934" custScaleY="1843916" custLinFactY="100000" custLinFactNeighborX="-7524" custLinFactNeighborY="145337">
        <dgm:presLayoutVars>
          <dgm:chMax val="1"/>
          <dgm:bulletEnabled val="1"/>
        </dgm:presLayoutVars>
      </dgm:prSet>
      <dgm:spPr/>
    </dgm:pt>
    <dgm:pt modelId="{D5A8EB99-8482-48AB-A01F-FA6A43E7DE47}" type="pres">
      <dgm:prSet presAssocID="{621D18AC-4B57-445E-B50B-D7D43DB40EE5}" presName="sp" presStyleCnt="0"/>
      <dgm:spPr/>
    </dgm:pt>
    <dgm:pt modelId="{0FBB0683-D0AE-43B3-8DB8-82DA14220020}" type="pres">
      <dgm:prSet presAssocID="{DF6A0BDE-9B67-4B11-AE33-74BBDF938DB9}" presName="linNode" presStyleCnt="0"/>
      <dgm:spPr/>
    </dgm:pt>
    <dgm:pt modelId="{F4AA88D3-01BC-4877-9985-4F29303EE4FE}" type="pres">
      <dgm:prSet presAssocID="{DF6A0BDE-9B67-4B11-AE33-74BBDF938DB9}" presName="parentText" presStyleLbl="node1" presStyleIdx="1" presStyleCnt="10" custScaleX="97403" custScaleY="961648" custLinFactY="500000" custLinFactNeighborX="-80301" custLinFactNeighborY="534631">
        <dgm:presLayoutVars>
          <dgm:chMax val="1"/>
          <dgm:bulletEnabled val="1"/>
        </dgm:presLayoutVars>
      </dgm:prSet>
      <dgm:spPr/>
    </dgm:pt>
    <dgm:pt modelId="{879960A7-8290-4207-8B00-9889A38CC2B9}" type="pres">
      <dgm:prSet presAssocID="{BD626AFE-783D-4E3D-B6B3-632C8DCE6EE4}" presName="sp" presStyleCnt="0"/>
      <dgm:spPr/>
    </dgm:pt>
    <dgm:pt modelId="{0051A60C-C175-4E8A-9E81-1B6258DA30CA}" type="pres">
      <dgm:prSet presAssocID="{35DCDDE7-306D-4C80-AC57-22D2E93EB5F3}" presName="linNode" presStyleCnt="0"/>
      <dgm:spPr/>
    </dgm:pt>
    <dgm:pt modelId="{8B7BEFC4-EDE8-4B7E-82A5-0EA912F0711D}" type="pres">
      <dgm:prSet presAssocID="{35DCDDE7-306D-4C80-AC57-22D2E93EB5F3}" presName="parentText" presStyleLbl="node1" presStyleIdx="2" presStyleCnt="10" custScaleX="97405" custScaleY="1815943" custLinFactY="900000" custLinFactNeighborX="-80881" custLinFactNeighborY="919983">
        <dgm:presLayoutVars>
          <dgm:chMax val="1"/>
          <dgm:bulletEnabled val="1"/>
        </dgm:presLayoutVars>
      </dgm:prSet>
      <dgm:spPr/>
    </dgm:pt>
    <dgm:pt modelId="{D065CCE5-D006-4968-94D7-AEC1C05DCA63}" type="pres">
      <dgm:prSet presAssocID="{F03F170E-E99C-4946-BB9B-5ED11FE25D24}" presName="sp" presStyleCnt="0"/>
      <dgm:spPr/>
    </dgm:pt>
    <dgm:pt modelId="{322863CE-7A54-4A3C-914E-B6737A36C47F}" type="pres">
      <dgm:prSet presAssocID="{E041892F-2EB2-4A18-86FE-790CA4B27AD8}" presName="linNode" presStyleCnt="0"/>
      <dgm:spPr/>
    </dgm:pt>
    <dgm:pt modelId="{9FA43A34-BD16-431C-911A-0B0F63B22C93}" type="pres">
      <dgm:prSet presAssocID="{E041892F-2EB2-4A18-86FE-790CA4B27AD8}" presName="parentText" presStyleLbl="node1" presStyleIdx="3" presStyleCnt="10" custScaleX="98911" custScaleY="1339890" custLinFactY="1190287" custLinFactNeighborX="-82007" custLinFactNeighborY="1200000">
        <dgm:presLayoutVars>
          <dgm:chMax val="1"/>
          <dgm:bulletEnabled val="1"/>
        </dgm:presLayoutVars>
      </dgm:prSet>
      <dgm:spPr/>
    </dgm:pt>
    <dgm:pt modelId="{29F64F2C-054B-45B9-A991-AD45B56CDB18}" type="pres">
      <dgm:prSet presAssocID="{BD43E360-15E7-4912-9839-23C5BAA45CEF}" presName="sp" presStyleCnt="0"/>
      <dgm:spPr/>
    </dgm:pt>
    <dgm:pt modelId="{8126A5F1-9614-4F09-93DE-4856ACF6C9E3}" type="pres">
      <dgm:prSet presAssocID="{742841FF-6D95-4757-B993-CE5FEE566537}" presName="linNode" presStyleCnt="0"/>
      <dgm:spPr/>
    </dgm:pt>
    <dgm:pt modelId="{BEDDCA21-86E7-442C-AF80-678686A35B7D}" type="pres">
      <dgm:prSet presAssocID="{742841FF-6D95-4757-B993-CE5FEE566537}" presName="parentText" presStyleLbl="node1" presStyleIdx="4" presStyleCnt="10" custScaleX="97924" custScaleY="1710565" custLinFactY="1600000" custLinFactNeighborX="-82858" custLinFactNeighborY="1604144">
        <dgm:presLayoutVars>
          <dgm:chMax val="1"/>
          <dgm:bulletEnabled val="1"/>
        </dgm:presLayoutVars>
      </dgm:prSet>
      <dgm:spPr/>
    </dgm:pt>
    <dgm:pt modelId="{1520A36F-10EA-446A-9289-88182A70A896}" type="pres">
      <dgm:prSet presAssocID="{EA21372B-563E-4F41-937B-832359FBB37B}" presName="sp" presStyleCnt="0"/>
      <dgm:spPr/>
    </dgm:pt>
    <dgm:pt modelId="{917CDF78-D1D7-4245-8C0B-380C549C38F0}" type="pres">
      <dgm:prSet presAssocID="{E56AFCD3-D195-42A7-97BE-96DA1131194C}" presName="linNode" presStyleCnt="0"/>
      <dgm:spPr/>
    </dgm:pt>
    <dgm:pt modelId="{BBA25EEA-5595-4D7D-9DFB-542D2E67E28F}" type="pres">
      <dgm:prSet presAssocID="{E56AFCD3-D195-42A7-97BE-96DA1131194C}" presName="parentText" presStyleLbl="node1" presStyleIdx="5" presStyleCnt="10" custScaleX="100878" custScaleY="1624538" custLinFactY="-2399914" custLinFactNeighborX="60904" custLinFactNeighborY="-2400000">
        <dgm:presLayoutVars>
          <dgm:chMax val="1"/>
          <dgm:bulletEnabled val="1"/>
        </dgm:presLayoutVars>
      </dgm:prSet>
      <dgm:spPr/>
    </dgm:pt>
    <dgm:pt modelId="{823A1C16-99EF-42D4-8C22-8E3117FE3C69}" type="pres">
      <dgm:prSet presAssocID="{3DCEEA91-12C1-4D91-96F3-1F23D79B88AD}" presName="sp" presStyleCnt="0"/>
      <dgm:spPr/>
    </dgm:pt>
    <dgm:pt modelId="{38E17FB2-1172-411E-AB9C-F29C2E027B6A}" type="pres">
      <dgm:prSet presAssocID="{B4A28E9D-888C-4E6F-A217-C68D88831DFE}" presName="linNode" presStyleCnt="0"/>
      <dgm:spPr/>
    </dgm:pt>
    <dgm:pt modelId="{BF7E739C-13FC-424A-8FA3-3DB459DFEA39}" type="pres">
      <dgm:prSet presAssocID="{B4A28E9D-888C-4E6F-A217-C68D88831DFE}" presName="parentText" presStyleLbl="node1" presStyleIdx="6" presStyleCnt="10" custScaleX="100706" custScaleY="1489042" custLinFactY="-2044826" custLinFactNeighborX="60904" custLinFactNeighborY="-2100000">
        <dgm:presLayoutVars>
          <dgm:chMax val="1"/>
          <dgm:bulletEnabled val="1"/>
        </dgm:presLayoutVars>
      </dgm:prSet>
      <dgm:spPr/>
    </dgm:pt>
    <dgm:pt modelId="{677CFE58-83FC-4F4E-819E-8CFAF6C23BC7}" type="pres">
      <dgm:prSet presAssocID="{BE6D09AD-0096-451C-9F85-AA08481A653F}" presName="sp" presStyleCnt="0"/>
      <dgm:spPr/>
    </dgm:pt>
    <dgm:pt modelId="{60DED8CA-4908-4D66-97FF-2D1B5CF661D6}" type="pres">
      <dgm:prSet presAssocID="{74F09390-7540-4FF8-BDDA-C4D9AAE40F6B}" presName="linNode" presStyleCnt="0"/>
      <dgm:spPr/>
    </dgm:pt>
    <dgm:pt modelId="{85E25751-8837-4FBE-821E-6EC336696BF9}" type="pres">
      <dgm:prSet presAssocID="{74F09390-7540-4FF8-BDDA-C4D9AAE40F6B}" presName="parentText" presStyleLbl="node1" presStyleIdx="7" presStyleCnt="10" custScaleX="98607" custScaleY="1861177" custLinFactY="400000" custLinFactNeighborX="-83667" custLinFactNeighborY="474225">
        <dgm:presLayoutVars>
          <dgm:chMax val="1"/>
          <dgm:bulletEnabled val="1"/>
        </dgm:presLayoutVars>
      </dgm:prSet>
      <dgm:spPr/>
    </dgm:pt>
    <dgm:pt modelId="{B57358BD-58B9-4DE3-8C34-C3347596728F}" type="pres">
      <dgm:prSet presAssocID="{1BBFDC86-BFCC-411E-866D-BFFB042A6D78}" presName="sp" presStyleCnt="0"/>
      <dgm:spPr/>
    </dgm:pt>
    <dgm:pt modelId="{09E57851-3AE2-4D81-BAFC-738CA6E2447B}" type="pres">
      <dgm:prSet presAssocID="{1EA908D9-0FA2-4A30-A389-5D5B1753CAB3}" presName="linNode" presStyleCnt="0"/>
      <dgm:spPr/>
    </dgm:pt>
    <dgm:pt modelId="{00FA9C13-505A-4B08-AB1F-22AACE34F251}" type="pres">
      <dgm:prSet presAssocID="{1EA908D9-0FA2-4A30-A389-5D5B1753CAB3}" presName="parentText" presStyleLbl="node1" presStyleIdx="8" presStyleCnt="10" custScaleX="104123" custScaleY="2000000" custLinFactY="-2670164" custLinFactNeighborX="59472" custLinFactNeighborY="-2700000">
        <dgm:presLayoutVars>
          <dgm:chMax val="1"/>
          <dgm:bulletEnabled val="1"/>
        </dgm:presLayoutVars>
      </dgm:prSet>
      <dgm:spPr/>
    </dgm:pt>
    <dgm:pt modelId="{629C1135-CCA7-4F92-B696-21315A51381C}" type="pres">
      <dgm:prSet presAssocID="{BE429C1B-7C07-4F66-BED0-65D13AF744FE}" presName="sp" presStyleCnt="0"/>
      <dgm:spPr/>
    </dgm:pt>
    <dgm:pt modelId="{2D10BD18-C3EE-4342-B20C-3CBF48975AB6}" type="pres">
      <dgm:prSet presAssocID="{06FB7E1A-E063-4CD8-9B35-5D5911C1C962}" presName="linNode" presStyleCnt="0"/>
      <dgm:spPr/>
    </dgm:pt>
    <dgm:pt modelId="{F6C85B19-49AE-4E94-AD49-44633AA20830}" type="pres">
      <dgm:prSet presAssocID="{06FB7E1A-E063-4CD8-9B35-5D5911C1C962}" presName="parentText" presStyleLbl="node1" presStyleIdx="9" presStyleCnt="10" custScaleX="101389" custScaleY="1710565" custLinFactY="-2100000" custLinFactNeighborX="60172" custLinFactNeighborY="-2187713">
        <dgm:presLayoutVars>
          <dgm:chMax val="1"/>
          <dgm:bulletEnabled val="1"/>
        </dgm:presLayoutVars>
      </dgm:prSet>
      <dgm:spPr/>
    </dgm:pt>
  </dgm:ptLst>
  <dgm:cxnLst>
    <dgm:cxn modelId="{D1CB0D00-CBA7-418F-975E-DB7A1DE354AA}" type="presOf" srcId="{35DCDDE7-306D-4C80-AC57-22D2E93EB5F3}" destId="{8B7BEFC4-EDE8-4B7E-82A5-0EA912F0711D}" srcOrd="0" destOrd="0" presId="urn:microsoft.com/office/officeart/2005/8/layout/vList5"/>
    <dgm:cxn modelId="{327EAB27-7FFF-4BAB-882B-96D81F95270B}" type="presOf" srcId="{E041892F-2EB2-4A18-86FE-790CA4B27AD8}" destId="{9FA43A34-BD16-431C-911A-0B0F63B22C93}" srcOrd="0" destOrd="0" presId="urn:microsoft.com/office/officeart/2005/8/layout/vList5"/>
    <dgm:cxn modelId="{2DA8E132-E45F-46C7-9144-8A477F9D6AA1}" srcId="{6677B942-DE84-4979-946B-C1A91BF97F01}" destId="{742841FF-6D95-4757-B993-CE5FEE566537}" srcOrd="4" destOrd="0" parTransId="{FEFA0583-3EB8-463D-9266-6B3C3658E078}" sibTransId="{EA21372B-563E-4F41-937B-832359FBB37B}"/>
    <dgm:cxn modelId="{48865945-1683-4BB1-A37B-8A43426BACCB}" srcId="{6677B942-DE84-4979-946B-C1A91BF97F01}" destId="{E041892F-2EB2-4A18-86FE-790CA4B27AD8}" srcOrd="3" destOrd="0" parTransId="{3D443172-0AC3-4872-8000-14942DA2D2CB}" sibTransId="{BD43E360-15E7-4912-9839-23C5BAA45CEF}"/>
    <dgm:cxn modelId="{C7DCC565-21FA-440B-A717-D9155CF784D7}" srcId="{6677B942-DE84-4979-946B-C1A91BF97F01}" destId="{DF6A0BDE-9B67-4B11-AE33-74BBDF938DB9}" srcOrd="1" destOrd="0" parTransId="{28EE1A58-4750-4401-B0E5-43E946920833}" sibTransId="{BD626AFE-783D-4E3D-B6B3-632C8DCE6EE4}"/>
    <dgm:cxn modelId="{93E2C267-844E-4A7B-A603-E75C30659EE1}" type="presOf" srcId="{74F09390-7540-4FF8-BDDA-C4D9AAE40F6B}" destId="{85E25751-8837-4FBE-821E-6EC336696BF9}" srcOrd="0" destOrd="0" presId="urn:microsoft.com/office/officeart/2005/8/layout/vList5"/>
    <dgm:cxn modelId="{4E0C8149-6889-4854-9453-3B2234593C9A}" type="presOf" srcId="{B4A28E9D-888C-4E6F-A217-C68D88831DFE}" destId="{BF7E739C-13FC-424A-8FA3-3DB459DFEA39}" srcOrd="0" destOrd="0" presId="urn:microsoft.com/office/officeart/2005/8/layout/vList5"/>
    <dgm:cxn modelId="{13EF064D-5F8C-4058-963B-640046CF23B1}" type="presOf" srcId="{1EA908D9-0FA2-4A30-A389-5D5B1753CAB3}" destId="{00FA9C13-505A-4B08-AB1F-22AACE34F251}" srcOrd="0" destOrd="0" presId="urn:microsoft.com/office/officeart/2005/8/layout/vList5"/>
    <dgm:cxn modelId="{ECD4866E-4BBB-4CB2-9DFC-4CC53869BE40}" srcId="{6677B942-DE84-4979-946B-C1A91BF97F01}" destId="{35DCDDE7-306D-4C80-AC57-22D2E93EB5F3}" srcOrd="2" destOrd="0" parTransId="{86FF44A1-014E-4951-B24E-3F6657E92A04}" sibTransId="{F03F170E-E99C-4946-BB9B-5ED11FE25D24}"/>
    <dgm:cxn modelId="{3C4C317C-7D79-4960-830C-F532D5843E14}" srcId="{6677B942-DE84-4979-946B-C1A91BF97F01}" destId="{74F09390-7540-4FF8-BDDA-C4D9AAE40F6B}" srcOrd="7" destOrd="0" parTransId="{5E00A551-5E71-4739-BDB4-2BEFE0669B60}" sibTransId="{1BBFDC86-BFCC-411E-866D-BFFB042A6D78}"/>
    <dgm:cxn modelId="{681AAD81-325D-4301-A8DE-FA871B46EE4F}" type="presOf" srcId="{742841FF-6D95-4757-B993-CE5FEE566537}" destId="{BEDDCA21-86E7-442C-AF80-678686A35B7D}" srcOrd="0" destOrd="0" presId="urn:microsoft.com/office/officeart/2005/8/layout/vList5"/>
    <dgm:cxn modelId="{EA6EBA85-1D66-45EC-98DA-7360CBF1E0CE}" type="presOf" srcId="{06FB7E1A-E063-4CD8-9B35-5D5911C1C962}" destId="{F6C85B19-49AE-4E94-AD49-44633AA20830}" srcOrd="0" destOrd="0" presId="urn:microsoft.com/office/officeart/2005/8/layout/vList5"/>
    <dgm:cxn modelId="{F9123B8B-C5EA-4A5C-98B2-64A32E22F306}" srcId="{6677B942-DE84-4979-946B-C1A91BF97F01}" destId="{E56AFCD3-D195-42A7-97BE-96DA1131194C}" srcOrd="5" destOrd="0" parTransId="{A4809EDF-2EB0-41F5-8BCC-E7BCAB58FF9E}" sibTransId="{3DCEEA91-12C1-4D91-96F3-1F23D79B88AD}"/>
    <dgm:cxn modelId="{BB3CE3A7-7927-4F0A-9152-E86CEB8586BB}" srcId="{6677B942-DE84-4979-946B-C1A91BF97F01}" destId="{06FB7E1A-E063-4CD8-9B35-5D5911C1C962}" srcOrd="9" destOrd="0" parTransId="{0F87F882-B11C-4063-B344-56217AB962C0}" sibTransId="{1E949B5C-0B80-4790-9844-7F58FE148BAA}"/>
    <dgm:cxn modelId="{603859A9-6BF7-4A18-AFE8-F95BA1990BC2}" type="presOf" srcId="{E56AFCD3-D195-42A7-97BE-96DA1131194C}" destId="{BBA25EEA-5595-4D7D-9DFB-542D2E67E28F}" srcOrd="0" destOrd="0" presId="urn:microsoft.com/office/officeart/2005/8/layout/vList5"/>
    <dgm:cxn modelId="{110A77AE-8EE5-4EFF-B294-56902899E4D8}" srcId="{6677B942-DE84-4979-946B-C1A91BF97F01}" destId="{1EA908D9-0FA2-4A30-A389-5D5B1753CAB3}" srcOrd="8" destOrd="0" parTransId="{B61EEDAE-3F3A-4505-9AEB-5EC45C22E9B7}" sibTransId="{BE429C1B-7C07-4F66-BED0-65D13AF744FE}"/>
    <dgm:cxn modelId="{9559D2B1-BD0D-415C-AF48-30A912A48C9E}" type="presOf" srcId="{22993637-08C1-41DF-ACAA-FAA4CA089918}" destId="{049537F7-2EFC-4FFA-BFEA-3EE7495B151D}" srcOrd="0" destOrd="0" presId="urn:microsoft.com/office/officeart/2005/8/layout/vList5"/>
    <dgm:cxn modelId="{E6C7F4CF-ECD1-4140-8D58-79173C29370C}" type="presOf" srcId="{DF6A0BDE-9B67-4B11-AE33-74BBDF938DB9}" destId="{F4AA88D3-01BC-4877-9985-4F29303EE4FE}" srcOrd="0" destOrd="0" presId="urn:microsoft.com/office/officeart/2005/8/layout/vList5"/>
    <dgm:cxn modelId="{BDF67CD1-CF61-44B9-8781-40B291B3AFB2}" srcId="{6677B942-DE84-4979-946B-C1A91BF97F01}" destId="{22993637-08C1-41DF-ACAA-FAA4CA089918}" srcOrd="0" destOrd="0" parTransId="{A4B45A50-50CC-494C-966A-19DE3F539E1A}" sibTransId="{621D18AC-4B57-445E-B50B-D7D43DB40EE5}"/>
    <dgm:cxn modelId="{42BAC9D7-1989-4E56-89A7-EC178F972B2F}" srcId="{6677B942-DE84-4979-946B-C1A91BF97F01}" destId="{B4A28E9D-888C-4E6F-A217-C68D88831DFE}" srcOrd="6" destOrd="0" parTransId="{3A4F7762-0F6E-4173-8422-15836774017F}" sibTransId="{BE6D09AD-0096-451C-9F85-AA08481A653F}"/>
    <dgm:cxn modelId="{48CE2DE0-12F1-48F3-AC81-3B901FD15412}" type="presOf" srcId="{6677B942-DE84-4979-946B-C1A91BF97F01}" destId="{D4CAADDA-903A-43BA-8DCB-F6BF57FDE84E}" srcOrd="0" destOrd="0" presId="urn:microsoft.com/office/officeart/2005/8/layout/vList5"/>
    <dgm:cxn modelId="{A5274950-583D-4A5D-936F-6AE61BE82D33}" type="presParOf" srcId="{D4CAADDA-903A-43BA-8DCB-F6BF57FDE84E}" destId="{F7ABF68D-0D44-4C0E-8F6A-3FA15C5D6DCC}" srcOrd="0" destOrd="0" presId="urn:microsoft.com/office/officeart/2005/8/layout/vList5"/>
    <dgm:cxn modelId="{C5D8141D-F7BA-4BB4-9F1A-673E59556872}" type="presParOf" srcId="{F7ABF68D-0D44-4C0E-8F6A-3FA15C5D6DCC}" destId="{049537F7-2EFC-4FFA-BFEA-3EE7495B151D}" srcOrd="0" destOrd="0" presId="urn:microsoft.com/office/officeart/2005/8/layout/vList5"/>
    <dgm:cxn modelId="{9CC6EFD0-A6C9-4D9C-8B3A-AA7407DFA98E}" type="presParOf" srcId="{D4CAADDA-903A-43BA-8DCB-F6BF57FDE84E}" destId="{D5A8EB99-8482-48AB-A01F-FA6A43E7DE47}" srcOrd="1" destOrd="0" presId="urn:microsoft.com/office/officeart/2005/8/layout/vList5"/>
    <dgm:cxn modelId="{2EE63EBB-CE59-42B7-80E7-F7CD02B7A73F}" type="presParOf" srcId="{D4CAADDA-903A-43BA-8DCB-F6BF57FDE84E}" destId="{0FBB0683-D0AE-43B3-8DB8-82DA14220020}" srcOrd="2" destOrd="0" presId="urn:microsoft.com/office/officeart/2005/8/layout/vList5"/>
    <dgm:cxn modelId="{D9C68B3F-5A3D-442F-83CF-61AA6E547139}" type="presParOf" srcId="{0FBB0683-D0AE-43B3-8DB8-82DA14220020}" destId="{F4AA88D3-01BC-4877-9985-4F29303EE4FE}" srcOrd="0" destOrd="0" presId="urn:microsoft.com/office/officeart/2005/8/layout/vList5"/>
    <dgm:cxn modelId="{EBCDF82B-01BE-4F41-8E89-A978BC540206}" type="presParOf" srcId="{D4CAADDA-903A-43BA-8DCB-F6BF57FDE84E}" destId="{879960A7-8290-4207-8B00-9889A38CC2B9}" srcOrd="3" destOrd="0" presId="urn:microsoft.com/office/officeart/2005/8/layout/vList5"/>
    <dgm:cxn modelId="{DC5EE14F-EE76-4621-846B-1F0A541E88C1}" type="presParOf" srcId="{D4CAADDA-903A-43BA-8DCB-F6BF57FDE84E}" destId="{0051A60C-C175-4E8A-9E81-1B6258DA30CA}" srcOrd="4" destOrd="0" presId="urn:microsoft.com/office/officeart/2005/8/layout/vList5"/>
    <dgm:cxn modelId="{F5EA3570-5905-4FFC-A69E-6E027477CEAD}" type="presParOf" srcId="{0051A60C-C175-4E8A-9E81-1B6258DA30CA}" destId="{8B7BEFC4-EDE8-4B7E-82A5-0EA912F0711D}" srcOrd="0" destOrd="0" presId="urn:microsoft.com/office/officeart/2005/8/layout/vList5"/>
    <dgm:cxn modelId="{C264B0A3-E02C-4C2F-B64E-B2415B0496F8}" type="presParOf" srcId="{D4CAADDA-903A-43BA-8DCB-F6BF57FDE84E}" destId="{D065CCE5-D006-4968-94D7-AEC1C05DCA63}" srcOrd="5" destOrd="0" presId="urn:microsoft.com/office/officeart/2005/8/layout/vList5"/>
    <dgm:cxn modelId="{A064D854-E5E2-428B-9E10-113833A90B7F}" type="presParOf" srcId="{D4CAADDA-903A-43BA-8DCB-F6BF57FDE84E}" destId="{322863CE-7A54-4A3C-914E-B6737A36C47F}" srcOrd="6" destOrd="0" presId="urn:microsoft.com/office/officeart/2005/8/layout/vList5"/>
    <dgm:cxn modelId="{80051CA5-0BC3-4665-8E81-1CF01571D265}" type="presParOf" srcId="{322863CE-7A54-4A3C-914E-B6737A36C47F}" destId="{9FA43A34-BD16-431C-911A-0B0F63B22C93}" srcOrd="0" destOrd="0" presId="urn:microsoft.com/office/officeart/2005/8/layout/vList5"/>
    <dgm:cxn modelId="{2422BBFF-4A63-4713-9874-485AD761E4B7}" type="presParOf" srcId="{D4CAADDA-903A-43BA-8DCB-F6BF57FDE84E}" destId="{29F64F2C-054B-45B9-A991-AD45B56CDB18}" srcOrd="7" destOrd="0" presId="urn:microsoft.com/office/officeart/2005/8/layout/vList5"/>
    <dgm:cxn modelId="{ED1B10E6-6D97-43C0-9E83-A40555AC8078}" type="presParOf" srcId="{D4CAADDA-903A-43BA-8DCB-F6BF57FDE84E}" destId="{8126A5F1-9614-4F09-93DE-4856ACF6C9E3}" srcOrd="8" destOrd="0" presId="urn:microsoft.com/office/officeart/2005/8/layout/vList5"/>
    <dgm:cxn modelId="{223CA165-3EEB-421B-8D9A-1EF17EF0BB02}" type="presParOf" srcId="{8126A5F1-9614-4F09-93DE-4856ACF6C9E3}" destId="{BEDDCA21-86E7-442C-AF80-678686A35B7D}" srcOrd="0" destOrd="0" presId="urn:microsoft.com/office/officeart/2005/8/layout/vList5"/>
    <dgm:cxn modelId="{6D357997-2F03-4715-B154-71FBD65AC196}" type="presParOf" srcId="{D4CAADDA-903A-43BA-8DCB-F6BF57FDE84E}" destId="{1520A36F-10EA-446A-9289-88182A70A896}" srcOrd="9" destOrd="0" presId="urn:microsoft.com/office/officeart/2005/8/layout/vList5"/>
    <dgm:cxn modelId="{E35E755B-576B-45D9-8DD6-C6CE187FD61A}" type="presParOf" srcId="{D4CAADDA-903A-43BA-8DCB-F6BF57FDE84E}" destId="{917CDF78-D1D7-4245-8C0B-380C549C38F0}" srcOrd="10" destOrd="0" presId="urn:microsoft.com/office/officeart/2005/8/layout/vList5"/>
    <dgm:cxn modelId="{AF507488-D827-4D84-82F0-C9CE13496CC9}" type="presParOf" srcId="{917CDF78-D1D7-4245-8C0B-380C549C38F0}" destId="{BBA25EEA-5595-4D7D-9DFB-542D2E67E28F}" srcOrd="0" destOrd="0" presId="urn:microsoft.com/office/officeart/2005/8/layout/vList5"/>
    <dgm:cxn modelId="{7D67F7B1-06CD-4553-87E0-5DCDBD29CF9D}" type="presParOf" srcId="{D4CAADDA-903A-43BA-8DCB-F6BF57FDE84E}" destId="{823A1C16-99EF-42D4-8C22-8E3117FE3C69}" srcOrd="11" destOrd="0" presId="urn:microsoft.com/office/officeart/2005/8/layout/vList5"/>
    <dgm:cxn modelId="{85AEF6E7-6D3C-4807-A208-59814B1E7782}" type="presParOf" srcId="{D4CAADDA-903A-43BA-8DCB-F6BF57FDE84E}" destId="{38E17FB2-1172-411E-AB9C-F29C2E027B6A}" srcOrd="12" destOrd="0" presId="urn:microsoft.com/office/officeart/2005/8/layout/vList5"/>
    <dgm:cxn modelId="{26028269-D4F4-4872-9FD8-AA21E972B4E5}" type="presParOf" srcId="{38E17FB2-1172-411E-AB9C-F29C2E027B6A}" destId="{BF7E739C-13FC-424A-8FA3-3DB459DFEA39}" srcOrd="0" destOrd="0" presId="urn:microsoft.com/office/officeart/2005/8/layout/vList5"/>
    <dgm:cxn modelId="{4EE9FD0D-7851-4600-A7C7-CC486F4474D5}" type="presParOf" srcId="{D4CAADDA-903A-43BA-8DCB-F6BF57FDE84E}" destId="{677CFE58-83FC-4F4E-819E-8CFAF6C23BC7}" srcOrd="13" destOrd="0" presId="urn:microsoft.com/office/officeart/2005/8/layout/vList5"/>
    <dgm:cxn modelId="{F8508C3D-A5F0-4994-8056-BC53DC8B0B6A}" type="presParOf" srcId="{D4CAADDA-903A-43BA-8DCB-F6BF57FDE84E}" destId="{60DED8CA-4908-4D66-97FF-2D1B5CF661D6}" srcOrd="14" destOrd="0" presId="urn:microsoft.com/office/officeart/2005/8/layout/vList5"/>
    <dgm:cxn modelId="{692343EB-F454-40B8-BD57-A9718DED462E}" type="presParOf" srcId="{60DED8CA-4908-4D66-97FF-2D1B5CF661D6}" destId="{85E25751-8837-4FBE-821E-6EC336696BF9}" srcOrd="0" destOrd="0" presId="urn:microsoft.com/office/officeart/2005/8/layout/vList5"/>
    <dgm:cxn modelId="{0F9A9B5D-29EF-426E-92B0-24D1A3F08E88}" type="presParOf" srcId="{D4CAADDA-903A-43BA-8DCB-F6BF57FDE84E}" destId="{B57358BD-58B9-4DE3-8C34-C3347596728F}" srcOrd="15" destOrd="0" presId="urn:microsoft.com/office/officeart/2005/8/layout/vList5"/>
    <dgm:cxn modelId="{1874A0E0-017C-41C7-8D7A-6B35BBBCF106}" type="presParOf" srcId="{D4CAADDA-903A-43BA-8DCB-F6BF57FDE84E}" destId="{09E57851-3AE2-4D81-BAFC-738CA6E2447B}" srcOrd="16" destOrd="0" presId="urn:microsoft.com/office/officeart/2005/8/layout/vList5"/>
    <dgm:cxn modelId="{1257D7F1-3007-43CA-89F5-E2CE694B85FA}" type="presParOf" srcId="{09E57851-3AE2-4D81-BAFC-738CA6E2447B}" destId="{00FA9C13-505A-4B08-AB1F-22AACE34F251}" srcOrd="0" destOrd="0" presId="urn:microsoft.com/office/officeart/2005/8/layout/vList5"/>
    <dgm:cxn modelId="{D3166885-8B15-47AB-93BD-6E1249433634}" type="presParOf" srcId="{D4CAADDA-903A-43BA-8DCB-F6BF57FDE84E}" destId="{629C1135-CCA7-4F92-B696-21315A51381C}" srcOrd="17" destOrd="0" presId="urn:microsoft.com/office/officeart/2005/8/layout/vList5"/>
    <dgm:cxn modelId="{E3F23151-409A-4467-A718-361AD3242560}" type="presParOf" srcId="{D4CAADDA-903A-43BA-8DCB-F6BF57FDE84E}" destId="{2D10BD18-C3EE-4342-B20C-3CBF48975AB6}" srcOrd="18" destOrd="0" presId="urn:microsoft.com/office/officeart/2005/8/layout/vList5"/>
    <dgm:cxn modelId="{7AD6E5DA-AD22-4F7D-88B7-6928C6198F7E}" type="presParOf" srcId="{2D10BD18-C3EE-4342-B20C-3CBF48975AB6}" destId="{F6C85B19-49AE-4E94-AD49-44633AA2083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FE343-C506-4695-BFA3-5A28A89A1627}">
      <dsp:nvSpPr>
        <dsp:cNvPr id="0" name=""/>
        <dsp:cNvSpPr/>
      </dsp:nvSpPr>
      <dsp:spPr>
        <a:xfrm>
          <a:off x="2219303" y="2101644"/>
          <a:ext cx="2568677" cy="2568677"/>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contributing to the establishment of a global European Education Area and strengthening the links between education and research</a:t>
          </a:r>
          <a:endParaRPr lang="pl-PL" sz="1200" kern="1200" dirty="0"/>
        </a:p>
      </dsp:txBody>
      <dsp:txXfrm>
        <a:off x="2735721" y="2703344"/>
        <a:ext cx="1535841" cy="1320353"/>
      </dsp:txXfrm>
    </dsp:sp>
    <dsp:sp modelId="{DA639EE4-9520-454C-A8A1-8EDE7AF026A5}">
      <dsp:nvSpPr>
        <dsp:cNvPr id="0" name=""/>
        <dsp:cNvSpPr/>
      </dsp:nvSpPr>
      <dsp:spPr>
        <a:xfrm>
          <a:off x="498359" y="1407224"/>
          <a:ext cx="2256269" cy="206334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supporting employability, social inclusion, active citizenship, innovation and environmental sustainability in Europe and beyond</a:t>
          </a:r>
          <a:endParaRPr lang="pl-PL" sz="900" kern="1200" dirty="0"/>
        </a:p>
      </dsp:txBody>
      <dsp:txXfrm>
        <a:off x="1045856" y="1929818"/>
        <a:ext cx="1161275" cy="1018160"/>
      </dsp:txXfrm>
    </dsp:sp>
    <dsp:sp modelId="{D996DA9B-E18D-4D75-B132-1647BB0D9279}">
      <dsp:nvSpPr>
        <dsp:cNvPr id="0" name=""/>
        <dsp:cNvSpPr/>
      </dsp:nvSpPr>
      <dsp:spPr>
        <a:xfrm rot="20700000">
          <a:off x="1761639" y="205684"/>
          <a:ext cx="1830384" cy="183038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l-PL" sz="1200" kern="1200" dirty="0" err="1"/>
            <a:t>What</a:t>
          </a:r>
          <a:r>
            <a:rPr lang="pl-PL" sz="1200" kern="1200" dirty="0"/>
            <a:t> </a:t>
          </a:r>
          <a:r>
            <a:rPr lang="pl-PL" sz="1200" kern="1200" dirty="0" err="1"/>
            <a:t>Eramus</a:t>
          </a:r>
          <a:r>
            <a:rPr lang="pl-PL" sz="1200" kern="1200" dirty="0"/>
            <a:t> </a:t>
          </a:r>
          <a:r>
            <a:rPr lang="pl-PL" sz="1200" kern="1200" dirty="0" err="1"/>
            <a:t>programme</a:t>
          </a:r>
          <a:r>
            <a:rPr lang="pl-PL" sz="1200" kern="1200" dirty="0"/>
            <a:t> </a:t>
          </a:r>
          <a:r>
            <a:rPr lang="pl-PL" sz="1200" kern="1200" dirty="0" err="1"/>
            <a:t>is</a:t>
          </a:r>
          <a:r>
            <a:rPr lang="pl-PL" sz="1200" kern="1200" dirty="0"/>
            <a:t>? </a:t>
          </a:r>
        </a:p>
      </dsp:txBody>
      <dsp:txXfrm rot="-20700000">
        <a:off x="2163096" y="607141"/>
        <a:ext cx="1027470" cy="1027470"/>
      </dsp:txXfrm>
    </dsp:sp>
    <dsp:sp modelId="{2FA6A14D-40E8-4462-9FEA-DFD05FBCC4FC}">
      <dsp:nvSpPr>
        <dsp:cNvPr id="0" name=""/>
        <dsp:cNvSpPr/>
      </dsp:nvSpPr>
      <dsp:spPr>
        <a:xfrm>
          <a:off x="2017542" y="1711039"/>
          <a:ext cx="3287906" cy="3287906"/>
        </a:xfrm>
        <a:prstGeom prst="circularArrow">
          <a:avLst>
            <a:gd name="adj1" fmla="val 4687"/>
            <a:gd name="adj2" fmla="val 299029"/>
            <a:gd name="adj3" fmla="val 2526475"/>
            <a:gd name="adj4" fmla="val 1583924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A694C2-40BE-4212-B6DF-F0B48DC36DC0}">
      <dsp:nvSpPr>
        <dsp:cNvPr id="0" name=""/>
        <dsp:cNvSpPr/>
      </dsp:nvSpPr>
      <dsp:spPr>
        <a:xfrm>
          <a:off x="384454" y="1079113"/>
          <a:ext cx="2388869" cy="238886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D329CF-AC9C-4346-96AC-81132CA130A1}">
      <dsp:nvSpPr>
        <dsp:cNvPr id="0" name=""/>
        <dsp:cNvSpPr/>
      </dsp:nvSpPr>
      <dsp:spPr>
        <a:xfrm>
          <a:off x="1338252" y="-197281"/>
          <a:ext cx="2575682" cy="25756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22B8-13DE-4F78-80B3-04CC7FFBCAB1}">
      <dsp:nvSpPr>
        <dsp:cNvPr id="0" name=""/>
        <dsp:cNvSpPr/>
      </dsp:nvSpPr>
      <dsp:spPr>
        <a:xfrm>
          <a:off x="0" y="57676"/>
          <a:ext cx="6507274" cy="1396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1" kern="1200" dirty="0">
              <a:solidFill>
                <a:schemeClr val="tx1"/>
              </a:solidFill>
            </a:rPr>
            <a:t>ERASMUS PLUS PROGRAM STRUCTURE</a:t>
          </a:r>
        </a:p>
      </dsp:txBody>
      <dsp:txXfrm>
        <a:off x="68176" y="125852"/>
        <a:ext cx="6370922" cy="1260235"/>
      </dsp:txXfrm>
    </dsp:sp>
    <dsp:sp modelId="{A763DB99-B1D0-41EF-9E02-72F006D5A913}">
      <dsp:nvSpPr>
        <dsp:cNvPr id="0" name=""/>
        <dsp:cNvSpPr/>
      </dsp:nvSpPr>
      <dsp:spPr>
        <a:xfrm>
          <a:off x="0" y="1548477"/>
          <a:ext cx="6507274" cy="1396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Education, Audiovisual and Culture Executive Agency in Brussels</a:t>
          </a:r>
          <a:r>
            <a:rPr lang="pl-PL" sz="2500" b="1" kern="1200" dirty="0"/>
            <a:t> (EACEA)</a:t>
          </a:r>
          <a:endParaRPr lang="pl-PL" sz="2500" kern="1200" dirty="0"/>
        </a:p>
      </dsp:txBody>
      <dsp:txXfrm>
        <a:off x="68176" y="1616653"/>
        <a:ext cx="6370922" cy="1260235"/>
      </dsp:txXfrm>
    </dsp:sp>
    <dsp:sp modelId="{FB91FE7F-CD85-43C8-81F3-06420FEE887F}">
      <dsp:nvSpPr>
        <dsp:cNvPr id="0" name=""/>
        <dsp:cNvSpPr/>
      </dsp:nvSpPr>
      <dsp:spPr>
        <a:xfrm>
          <a:off x="0" y="3017064"/>
          <a:ext cx="6507274" cy="1396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NATIONAL AGENCIES IN EVERY EU COUNTRY</a:t>
          </a:r>
          <a:r>
            <a:rPr lang="pl-PL" sz="2500" b="1" kern="1200" dirty="0"/>
            <a:t> (Warszawa, </a:t>
          </a:r>
          <a:r>
            <a:rPr lang="en-US" sz="2500" b="1" kern="1200" dirty="0"/>
            <a:t>Foundation for the Development of the Education System</a:t>
          </a:r>
          <a:r>
            <a:rPr lang="pl-PL" sz="2500" b="1" kern="1200" dirty="0"/>
            <a:t>)</a:t>
          </a:r>
          <a:endParaRPr lang="pl-PL" sz="2500" kern="1200" dirty="0"/>
        </a:p>
      </dsp:txBody>
      <dsp:txXfrm>
        <a:off x="68176" y="3085240"/>
        <a:ext cx="6370922" cy="1260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537F7-2EFC-4FFA-BFEA-3EE7495B151D}">
      <dsp:nvSpPr>
        <dsp:cNvPr id="0" name=""/>
        <dsp:cNvSpPr/>
      </dsp:nvSpPr>
      <dsp:spPr>
        <a:xfrm>
          <a:off x="2579900" y="68957"/>
          <a:ext cx="3480026" cy="5159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pl-PL" sz="1800" b="1" kern="1200" dirty="0">
              <a:solidFill>
                <a:srgbClr val="002060"/>
              </a:solidFill>
            </a:rPr>
            <a:t>Erasmus Plus for </a:t>
          </a:r>
          <a:r>
            <a:rPr lang="pl-PL" sz="1800" b="1" kern="1200" dirty="0" err="1">
              <a:solidFill>
                <a:srgbClr val="002060"/>
              </a:solidFill>
            </a:rPr>
            <a:t>Higher</a:t>
          </a:r>
          <a:r>
            <a:rPr lang="pl-PL" sz="1800" b="1" kern="1200" dirty="0">
              <a:solidFill>
                <a:srgbClr val="002060"/>
              </a:solidFill>
            </a:rPr>
            <a:t> </a:t>
          </a:r>
          <a:r>
            <a:rPr lang="pl-PL" sz="1800" b="1" kern="1200" dirty="0" err="1">
              <a:solidFill>
                <a:srgbClr val="002060"/>
              </a:solidFill>
            </a:rPr>
            <a:t>Education</a:t>
          </a:r>
          <a:endParaRPr lang="pl-PL" sz="1800" b="1" kern="1200" dirty="0">
            <a:solidFill>
              <a:srgbClr val="002060"/>
            </a:solidFill>
          </a:endParaRPr>
        </a:p>
      </dsp:txBody>
      <dsp:txXfrm>
        <a:off x="2605086" y="94143"/>
        <a:ext cx="3429654" cy="465566"/>
      </dsp:txXfrm>
    </dsp:sp>
    <dsp:sp modelId="{F4AA88D3-01BC-4877-9985-4F29303EE4FE}">
      <dsp:nvSpPr>
        <dsp:cNvPr id="0" name=""/>
        <dsp:cNvSpPr/>
      </dsp:nvSpPr>
      <dsp:spPr>
        <a:xfrm>
          <a:off x="189111" y="807143"/>
          <a:ext cx="3199775" cy="269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Key Action 1 - Learning mobility of individuals</a:t>
          </a:r>
          <a:endParaRPr lang="pl-PL" sz="1200" kern="1200" dirty="0">
            <a:solidFill>
              <a:schemeClr val="tx1"/>
            </a:solidFill>
          </a:endParaRPr>
        </a:p>
      </dsp:txBody>
      <dsp:txXfrm>
        <a:off x="202246" y="820278"/>
        <a:ext cx="3173505" cy="242804"/>
      </dsp:txXfrm>
    </dsp:sp>
    <dsp:sp modelId="{8B7BEFC4-EDE8-4B7E-82A5-0EA912F0711D}">
      <dsp:nvSpPr>
        <dsp:cNvPr id="0" name=""/>
        <dsp:cNvSpPr/>
      </dsp:nvSpPr>
      <dsp:spPr>
        <a:xfrm>
          <a:off x="170057" y="1297362"/>
          <a:ext cx="3199840" cy="5081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0" u="sng" kern="1200" dirty="0"/>
            <a:t>Mobility of employees in the higher education sector:</a:t>
          </a:r>
          <a:endParaRPr lang="pl-PL" sz="1200" b="0" u="sng" kern="1200" dirty="0"/>
        </a:p>
      </dsp:txBody>
      <dsp:txXfrm>
        <a:off x="194861" y="1322166"/>
        <a:ext cx="3150232" cy="458503"/>
      </dsp:txXfrm>
    </dsp:sp>
    <dsp:sp modelId="{9FA43A34-BD16-431C-911A-0B0F63B22C93}">
      <dsp:nvSpPr>
        <dsp:cNvPr id="0" name=""/>
        <dsp:cNvSpPr/>
      </dsp:nvSpPr>
      <dsp:spPr>
        <a:xfrm>
          <a:off x="133067" y="1966447"/>
          <a:ext cx="3249314" cy="3749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 </a:t>
          </a:r>
          <a:r>
            <a:rPr lang="pl-PL" sz="1200" b="0" kern="1200" dirty="0"/>
            <a:t>a </a:t>
          </a:r>
          <a:r>
            <a:rPr lang="pl-PL" sz="1200" b="0" kern="1200" dirty="0" err="1"/>
            <a:t>teaching</a:t>
          </a:r>
          <a:r>
            <a:rPr lang="pl-PL" sz="1200" b="0" kern="1200" dirty="0"/>
            <a:t> </a:t>
          </a:r>
          <a:r>
            <a:rPr lang="pl-PL" sz="1200" b="0" kern="1200" dirty="0" err="1"/>
            <a:t>or</a:t>
          </a:r>
          <a:r>
            <a:rPr lang="pl-PL" sz="1200" b="0" kern="1200" dirty="0"/>
            <a:t> </a:t>
          </a:r>
          <a:r>
            <a:rPr lang="pl-PL" sz="1200" b="0" kern="1200" dirty="0" err="1"/>
            <a:t>training</a:t>
          </a:r>
          <a:r>
            <a:rPr lang="pl-PL" sz="1200" b="0" kern="1200" dirty="0"/>
            <a:t> period </a:t>
          </a:r>
          <a:r>
            <a:rPr lang="pl-PL" sz="1200" b="0" kern="1200" dirty="0" err="1"/>
            <a:t>abroad</a:t>
          </a:r>
          <a:r>
            <a:rPr lang="pl-PL" sz="1200" b="0" kern="1200" dirty="0"/>
            <a:t> </a:t>
          </a:r>
          <a:r>
            <a:rPr lang="pl-PL" sz="1200" b="0" kern="1200" dirty="0" err="1"/>
            <a:t>at</a:t>
          </a:r>
          <a:r>
            <a:rPr lang="pl-PL" sz="1200" b="0" kern="1200" dirty="0"/>
            <a:t> a partner HEI</a:t>
          </a:r>
        </a:p>
      </dsp:txBody>
      <dsp:txXfrm>
        <a:off x="151369" y="1984749"/>
        <a:ext cx="3212710" cy="338304"/>
      </dsp:txXfrm>
    </dsp:sp>
    <dsp:sp modelId="{BEDDCA21-86E7-442C-AF80-678686A35B7D}">
      <dsp:nvSpPr>
        <dsp:cNvPr id="0" name=""/>
        <dsp:cNvSpPr/>
      </dsp:nvSpPr>
      <dsp:spPr>
        <a:xfrm>
          <a:off x="105111" y="2570476"/>
          <a:ext cx="3216890" cy="4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 lump sums (stay: accommodation and</a:t>
          </a:r>
          <a:r>
            <a:rPr lang="pl-PL" sz="1200" b="0" kern="1200" dirty="0"/>
            <a:t> </a:t>
          </a:r>
          <a:r>
            <a:rPr lang="pl-PL" sz="1200" b="0" kern="1200" dirty="0" err="1"/>
            <a:t>sustenance</a:t>
          </a:r>
          <a:r>
            <a:rPr lang="en-US" sz="1200" b="0" kern="1200" dirty="0"/>
            <a:t>, travel, organizational costs)</a:t>
          </a:r>
          <a:endParaRPr lang="pl-PL" sz="1200" b="0" kern="1200" dirty="0"/>
        </a:p>
      </dsp:txBody>
      <dsp:txXfrm>
        <a:off x="128476" y="2593841"/>
        <a:ext cx="3170160" cy="431895"/>
      </dsp:txXfrm>
    </dsp:sp>
    <dsp:sp modelId="{BBA25EEA-5595-4D7D-9DFB-542D2E67E28F}">
      <dsp:nvSpPr>
        <dsp:cNvPr id="0" name=""/>
        <dsp:cNvSpPr/>
      </dsp:nvSpPr>
      <dsp:spPr>
        <a:xfrm>
          <a:off x="4827821" y="810921"/>
          <a:ext cx="3313931" cy="4545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Key Action 2 – Cooperation between organizations and institutions</a:t>
          </a:r>
          <a:endParaRPr lang="pl-PL" sz="1200" kern="1200" dirty="0">
            <a:solidFill>
              <a:schemeClr val="tx1"/>
            </a:solidFill>
          </a:endParaRPr>
        </a:p>
      </dsp:txBody>
      <dsp:txXfrm>
        <a:off x="4850010" y="833110"/>
        <a:ext cx="3269553" cy="410176"/>
      </dsp:txXfrm>
    </dsp:sp>
    <dsp:sp modelId="{BF7E739C-13FC-424A-8FA3-3DB459DFEA39}">
      <dsp:nvSpPr>
        <dsp:cNvPr id="0" name=""/>
        <dsp:cNvSpPr/>
      </dsp:nvSpPr>
      <dsp:spPr>
        <a:xfrm>
          <a:off x="4827821" y="1450172"/>
          <a:ext cx="3308281" cy="4166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0" u="sng" kern="1200" dirty="0"/>
            <a:t>Cooperation partnerships and capacity building of organizations at the transnational level:</a:t>
          </a:r>
          <a:endParaRPr lang="pl-PL" sz="1200" b="0" u="sng" kern="1200" dirty="0"/>
        </a:p>
      </dsp:txBody>
      <dsp:txXfrm>
        <a:off x="4848160" y="1470511"/>
        <a:ext cx="3267603" cy="375964"/>
      </dsp:txXfrm>
    </dsp:sp>
    <dsp:sp modelId="{85E25751-8837-4FBE-821E-6EC336696BF9}">
      <dsp:nvSpPr>
        <dsp:cNvPr id="0" name=""/>
        <dsp:cNvSpPr/>
      </dsp:nvSpPr>
      <dsp:spPr>
        <a:xfrm>
          <a:off x="78535" y="3272572"/>
          <a:ext cx="3239327" cy="5207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 </a:t>
          </a:r>
          <a:r>
            <a:rPr lang="pl-PL" sz="1200" b="0" kern="1200" dirty="0"/>
            <a:t>A </a:t>
          </a:r>
          <a:r>
            <a:rPr lang="pl-PL" sz="1200" b="0" kern="1200" dirty="0" err="1"/>
            <a:t>teaching</a:t>
          </a:r>
          <a:r>
            <a:rPr lang="pl-PL" sz="1200" b="0" kern="1200" dirty="0"/>
            <a:t> </a:t>
          </a:r>
          <a:r>
            <a:rPr lang="pl-PL" sz="1200" b="0" kern="1200" dirty="0" err="1"/>
            <a:t>or</a:t>
          </a:r>
          <a:r>
            <a:rPr lang="pl-PL" sz="1200" b="0" kern="1200" dirty="0"/>
            <a:t> </a:t>
          </a:r>
          <a:r>
            <a:rPr lang="pl-PL" sz="1200" b="0" kern="1200" dirty="0" err="1"/>
            <a:t>training</a:t>
          </a:r>
          <a:r>
            <a:rPr lang="pl-PL" sz="1200" b="0" kern="1200" dirty="0"/>
            <a:t> period </a:t>
          </a:r>
          <a:r>
            <a:rPr lang="pl-PL" sz="1200" b="0" kern="1200" dirty="0" err="1"/>
            <a:t>home</a:t>
          </a:r>
          <a:r>
            <a:rPr lang="pl-PL" sz="1200" b="0" kern="1200" dirty="0"/>
            <a:t> in Poland by a partner HEI </a:t>
          </a:r>
          <a:r>
            <a:rPr lang="en-US" sz="1200" b="1" kern="1200" dirty="0"/>
            <a:t>(universities, research institutions, HEI sector in general)</a:t>
          </a:r>
          <a:endParaRPr lang="pl-PL" sz="1200" b="0" kern="1200" dirty="0"/>
        </a:p>
      </dsp:txBody>
      <dsp:txXfrm>
        <a:off x="103957" y="3297994"/>
        <a:ext cx="3188483" cy="469923"/>
      </dsp:txXfrm>
    </dsp:sp>
    <dsp:sp modelId="{00FA9C13-505A-4B08-AB1F-22AACE34F251}">
      <dsp:nvSpPr>
        <dsp:cNvPr id="0" name=""/>
        <dsp:cNvSpPr/>
      </dsp:nvSpPr>
      <dsp:spPr>
        <a:xfrm>
          <a:off x="4780778" y="2047524"/>
          <a:ext cx="3420533" cy="5596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b="1" kern="1200" dirty="0"/>
            <a:t>Partnerships min. 3 HEI sector institutions</a:t>
          </a:r>
          <a:endParaRPr lang="pl-PL" sz="1000" b="1" kern="1200" dirty="0"/>
        </a:p>
        <a:p>
          <a:pPr marL="0" lvl="0" indent="0" algn="ctr" defTabSz="444500">
            <a:lnSpc>
              <a:spcPct val="90000"/>
            </a:lnSpc>
            <a:spcBef>
              <a:spcPct val="0"/>
            </a:spcBef>
            <a:spcAft>
              <a:spcPct val="35000"/>
            </a:spcAft>
            <a:buNone/>
          </a:pPr>
          <a:r>
            <a:rPr lang="en-US" sz="1000" b="1" kern="1200" dirty="0"/>
            <a:t>Lump sum projects for the amount of PLN 120,000 EUR, 250 thousand EUR and 400 thousand. EUR</a:t>
          </a:r>
          <a:endParaRPr lang="pl-PL" sz="1200" kern="1200" dirty="0"/>
        </a:p>
      </dsp:txBody>
      <dsp:txXfrm>
        <a:off x="4808096" y="2074842"/>
        <a:ext cx="3365897" cy="504975"/>
      </dsp:txXfrm>
    </dsp:sp>
    <dsp:sp modelId="{F6C85B19-49AE-4E94-AD49-44633AA20830}">
      <dsp:nvSpPr>
        <dsp:cNvPr id="0" name=""/>
        <dsp:cNvSpPr/>
      </dsp:nvSpPr>
      <dsp:spPr>
        <a:xfrm>
          <a:off x="4803774" y="2911410"/>
          <a:ext cx="3330718" cy="4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t>- lump sums (accommodation and </a:t>
          </a:r>
          <a:r>
            <a:rPr lang="pl-PL" sz="1200" b="0" kern="1200" dirty="0" err="1"/>
            <a:t>sustenance</a:t>
          </a:r>
          <a:r>
            <a:rPr lang="en-US" sz="1200" b="0" kern="1200" dirty="0"/>
            <a:t>, travel)</a:t>
          </a:r>
          <a:endParaRPr lang="pl-PL" sz="1200" b="0" kern="1200" dirty="0"/>
        </a:p>
      </dsp:txBody>
      <dsp:txXfrm>
        <a:off x="4827139" y="2934775"/>
        <a:ext cx="3283988" cy="43189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FAFDD-137B-497B-9853-26FFB1E93911}" type="datetimeFigureOut">
              <a:rPr lang="pl-PL" smtClean="0"/>
              <a:t>21.12.2022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57BCB-6AA2-46A4-968E-202C968549BD}" type="slidenum">
              <a:rPr lang="pl-PL" smtClean="0"/>
              <a:t>‹#›</a:t>
            </a:fld>
            <a:endParaRPr lang="pl-PL"/>
          </a:p>
        </p:txBody>
      </p:sp>
    </p:spTree>
    <p:extLst>
      <p:ext uri="{BB962C8B-B14F-4D97-AF65-F5344CB8AC3E}">
        <p14:creationId xmlns:p14="http://schemas.microsoft.com/office/powerpoint/2010/main" val="200526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94F57BCB-6AA2-46A4-968E-202C968549BD}" type="slidenum">
              <a:rPr lang="pl-PL" smtClean="0"/>
              <a:t>19</a:t>
            </a:fld>
            <a:endParaRPr lang="pl-PL"/>
          </a:p>
        </p:txBody>
      </p:sp>
    </p:spTree>
    <p:extLst>
      <p:ext uri="{BB962C8B-B14F-4D97-AF65-F5344CB8AC3E}">
        <p14:creationId xmlns:p14="http://schemas.microsoft.com/office/powerpoint/2010/main" val="1382120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94F57BCB-6AA2-46A4-968E-202C968549BD}" type="slidenum">
              <a:rPr lang="pl-PL" smtClean="0"/>
              <a:t>20</a:t>
            </a:fld>
            <a:endParaRPr lang="pl-PL"/>
          </a:p>
        </p:txBody>
      </p:sp>
    </p:spTree>
    <p:extLst>
      <p:ext uri="{BB962C8B-B14F-4D97-AF65-F5344CB8AC3E}">
        <p14:creationId xmlns:p14="http://schemas.microsoft.com/office/powerpoint/2010/main" val="76903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94F57BCB-6AA2-46A4-968E-202C968549BD}" type="slidenum">
              <a:rPr lang="pl-PL" smtClean="0"/>
              <a:t>21</a:t>
            </a:fld>
            <a:endParaRPr lang="pl-PL"/>
          </a:p>
        </p:txBody>
      </p:sp>
    </p:spTree>
    <p:extLst>
      <p:ext uri="{BB962C8B-B14F-4D97-AF65-F5344CB8AC3E}">
        <p14:creationId xmlns:p14="http://schemas.microsoft.com/office/powerpoint/2010/main" val="314089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94F57BCB-6AA2-46A4-968E-202C968549BD}" type="slidenum">
              <a:rPr lang="pl-PL" smtClean="0"/>
              <a:t>22</a:t>
            </a:fld>
            <a:endParaRPr lang="pl-PL"/>
          </a:p>
        </p:txBody>
      </p:sp>
    </p:spTree>
    <p:extLst>
      <p:ext uri="{BB962C8B-B14F-4D97-AF65-F5344CB8AC3E}">
        <p14:creationId xmlns:p14="http://schemas.microsoft.com/office/powerpoint/2010/main" val="412901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AF10DA-C8F8-4C76-9F00-22BA656FC05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117FC01-4C1A-45F9-91E9-C8DA93B3C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EDA6D65-7A78-49AE-8126-3FCEEF9CAF89}"/>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6D36693F-929D-48BF-9C9E-C15EE9C583C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126ECF3-D684-468C-B9B1-6F4A6CD7919D}"/>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24289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88E4A8-59DB-49A1-A7D2-8B51B8F2D00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CDEA5A93-903F-408D-85A0-954861610D75}"/>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7DD79CD-8BAF-4905-8A51-A38988073203}"/>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49C73D5F-AB77-4981-AE51-BA6107D385A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3A39F25-8BD3-4AF3-8F06-967D8AF9D0E0}"/>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50410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7C27D22-049B-4E17-A08E-F829A63A2C1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95CC232-2905-4CB4-8E21-FE0D02CA3E8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10A9F3A-33E6-47D3-9BCA-A7E1041262CE}"/>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B4B80DB0-6E64-4FF1-814B-3820BCD8482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095A59C-757C-47F4-B06E-4229C5FC27E7}"/>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52003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84F6AF-8E18-411B-A0CE-E273FCC0E4E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9E79254-3DD9-4F89-809A-D6B1D08DDCB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099F895-0ABD-4432-ACEE-F8A507742386}"/>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C4730C5E-A670-459C-BCFB-EA17AA99BA8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5047109-D0C0-4922-95EB-13FFEADAB9A8}"/>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383208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2C72F1-BF84-4D6E-AEE7-63F989C449A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0B704BFD-C5E5-4C52-99EE-C4E7AE5C7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247AB1A-1C60-4F47-917A-A8C223C27F23}"/>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E4BC36B9-D2F7-40B8-B188-5AE3DC39A93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3E81B0F-012A-4EFC-809F-648E1B37D219}"/>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131464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206C81-3750-4878-B725-EE1A9B8095C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3B0BD3E-6D7A-488B-BC02-0F512F3870C8}"/>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6A85B19-AC37-422B-BB35-A2017C9C399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E20B059-B5DB-40CF-A4B7-05FD1E76FCE2}"/>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6" name="Symbol zastępczy stopki 5">
            <a:extLst>
              <a:ext uri="{FF2B5EF4-FFF2-40B4-BE49-F238E27FC236}">
                <a16:creationId xmlns:a16="http://schemas.microsoft.com/office/drawing/2014/main" id="{AEFB383D-B12B-47AB-B3E2-774729C2392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D5ED229-E97F-430F-8F3F-8D01E065ABAD}"/>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266931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812BB6-4C5A-473F-BE29-591C1055E170}"/>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7D456B7-5BB5-4EDE-8B92-39DF38AB7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B70D5922-A71C-40EC-B482-F41EA468FDC3}"/>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E53CCF8-1893-4DCE-9A86-A2DAD3BCC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2FF12B51-E538-416F-9287-3CB46FAF86FF}"/>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A80F1C0-4646-4928-A800-385141038527}"/>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8" name="Symbol zastępczy stopki 7">
            <a:extLst>
              <a:ext uri="{FF2B5EF4-FFF2-40B4-BE49-F238E27FC236}">
                <a16:creationId xmlns:a16="http://schemas.microsoft.com/office/drawing/2014/main" id="{BB2DD1C5-FD60-4218-BE70-CCEEC54419E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A755ABC-7C5E-4A9D-B199-2A8418A948EB}"/>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2962130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BEBF51-98BC-43C3-A014-D4383B0716F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5B96C88-D522-4FEC-A627-C9B294F98FAE}"/>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4" name="Symbol zastępczy stopki 3">
            <a:extLst>
              <a:ext uri="{FF2B5EF4-FFF2-40B4-BE49-F238E27FC236}">
                <a16:creationId xmlns:a16="http://schemas.microsoft.com/office/drawing/2014/main" id="{C1504BB5-9B70-4299-ABB8-C1C13C2801B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D132374-DC4E-451D-AC18-98EC765F7258}"/>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169662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BF02503-1E01-47BC-969F-12DAB2115C75}"/>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3" name="Symbol zastępczy stopki 2">
            <a:extLst>
              <a:ext uri="{FF2B5EF4-FFF2-40B4-BE49-F238E27FC236}">
                <a16:creationId xmlns:a16="http://schemas.microsoft.com/office/drawing/2014/main" id="{886BC6C2-B5A9-43E7-98CC-042B0C8B701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A05841A9-6BE5-493B-A263-BDAC6D1CF01B}"/>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32991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B4F5FB-2060-4130-8EDF-EFC3C9AB541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943B506-7119-40CE-A009-60A4FE2DCA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A030D98-C154-4A63-981E-6EEB92E29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50D8012-6274-4DA0-8777-DE946B93186A}"/>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6" name="Symbol zastępczy stopki 5">
            <a:extLst>
              <a:ext uri="{FF2B5EF4-FFF2-40B4-BE49-F238E27FC236}">
                <a16:creationId xmlns:a16="http://schemas.microsoft.com/office/drawing/2014/main" id="{0A3105DD-147A-4DDB-844E-F8DBBB9BC2D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92541ED-A83C-4823-A95C-81F6B8C3FDEE}"/>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368575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208F8E-4249-4C5C-9D3E-EAD45AD9AC8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86EE4DB8-CE90-4171-97E3-75A3A2C9B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2596DCC-313C-4223-9284-469C9C6DB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780FCA50-E372-4353-B710-B2048A6EF535}"/>
              </a:ext>
            </a:extLst>
          </p:cNvPr>
          <p:cNvSpPr>
            <a:spLocks noGrp="1"/>
          </p:cNvSpPr>
          <p:nvPr>
            <p:ph type="dt" sz="half" idx="10"/>
          </p:nvPr>
        </p:nvSpPr>
        <p:spPr/>
        <p:txBody>
          <a:bodyPr/>
          <a:lstStyle/>
          <a:p>
            <a:fld id="{0684AF83-4538-4D66-A4C5-04E1DEC71A53}" type="datetimeFigureOut">
              <a:rPr lang="pl-PL" smtClean="0"/>
              <a:t>21.12.2022</a:t>
            </a:fld>
            <a:endParaRPr lang="pl-PL"/>
          </a:p>
        </p:txBody>
      </p:sp>
      <p:sp>
        <p:nvSpPr>
          <p:cNvPr id="6" name="Symbol zastępczy stopki 5">
            <a:extLst>
              <a:ext uri="{FF2B5EF4-FFF2-40B4-BE49-F238E27FC236}">
                <a16:creationId xmlns:a16="http://schemas.microsoft.com/office/drawing/2014/main" id="{DA322CFD-85F1-4223-AB6B-F51F2CA2AD4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610D9F3-0A3C-48BB-9A10-5ADC70BDD830}"/>
              </a:ext>
            </a:extLst>
          </p:cNvPr>
          <p:cNvSpPr>
            <a:spLocks noGrp="1"/>
          </p:cNvSpPr>
          <p:nvPr>
            <p:ph type="sldNum" sz="quarter" idx="12"/>
          </p:nvPr>
        </p:nvSpPr>
        <p:spPr/>
        <p:txBody>
          <a:bodyPr/>
          <a:lstStyle/>
          <a:p>
            <a:fld id="{6A7B36D8-8F35-4911-BC1B-464D2100E982}" type="slidenum">
              <a:rPr lang="pl-PL" smtClean="0"/>
              <a:t>‹#›</a:t>
            </a:fld>
            <a:endParaRPr lang="pl-PL"/>
          </a:p>
        </p:txBody>
      </p:sp>
    </p:spTree>
    <p:extLst>
      <p:ext uri="{BB962C8B-B14F-4D97-AF65-F5344CB8AC3E}">
        <p14:creationId xmlns:p14="http://schemas.microsoft.com/office/powerpoint/2010/main" val="3337672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AE8A069-6F7E-4D79-8DC1-780BE3180B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7A55513-B2E0-4896-985A-90C6B354A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B04F79B-ED30-41DC-B09E-CF17ECCA23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4AF83-4538-4D66-A4C5-04E1DEC71A53}" type="datetimeFigureOut">
              <a:rPr lang="pl-PL" smtClean="0"/>
              <a:t>21.12.2022</a:t>
            </a:fld>
            <a:endParaRPr lang="pl-PL"/>
          </a:p>
        </p:txBody>
      </p:sp>
      <p:sp>
        <p:nvSpPr>
          <p:cNvPr id="5" name="Symbol zastępczy stopki 4">
            <a:extLst>
              <a:ext uri="{FF2B5EF4-FFF2-40B4-BE49-F238E27FC236}">
                <a16:creationId xmlns:a16="http://schemas.microsoft.com/office/drawing/2014/main" id="{6605EB88-BEEF-4726-A110-73600E7F1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AAF7024C-7675-40E1-A9DB-A2C361CBD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B36D8-8F35-4911-BC1B-464D2100E982}" type="slidenum">
              <a:rPr lang="pl-PL" smtClean="0"/>
              <a:t>‹#›</a:t>
            </a:fld>
            <a:endParaRPr lang="pl-PL"/>
          </a:p>
        </p:txBody>
      </p:sp>
    </p:spTree>
    <p:extLst>
      <p:ext uri="{BB962C8B-B14F-4D97-AF65-F5344CB8AC3E}">
        <p14:creationId xmlns:p14="http://schemas.microsoft.com/office/powerpoint/2010/main" val="14320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2019485" y="3825346"/>
            <a:ext cx="8208992" cy="2363018"/>
          </a:xfrm>
        </p:spPr>
        <p:txBody>
          <a:bodyPr>
            <a:normAutofit lnSpcReduction="10000"/>
          </a:bodyPr>
          <a:lstStyle/>
          <a:p>
            <a:endParaRPr lang="pl-PL" dirty="0"/>
          </a:p>
          <a:p>
            <a:pPr>
              <a:lnSpc>
                <a:spcPct val="150000"/>
              </a:lnSpc>
            </a:pPr>
            <a:r>
              <a:rPr lang="pl-PL" sz="3000" b="1" dirty="0"/>
              <a:t>ERASMUS PLUS PROGRAM</a:t>
            </a:r>
            <a:br>
              <a:rPr lang="pl-PL" sz="3000" b="1" dirty="0"/>
            </a:br>
            <a:r>
              <a:rPr lang="pl-PL" sz="2600" b="1" dirty="0"/>
              <a:t>Information </a:t>
            </a:r>
            <a:r>
              <a:rPr lang="pl-PL" sz="2600" b="1" dirty="0" err="1"/>
              <a:t>meeting</a:t>
            </a:r>
            <a:endParaRPr lang="pl-PL" sz="2600" b="1" dirty="0"/>
          </a:p>
          <a:p>
            <a:pPr>
              <a:lnSpc>
                <a:spcPct val="150000"/>
              </a:lnSpc>
            </a:pPr>
            <a:r>
              <a:rPr lang="pl-PL" sz="2600" b="1" dirty="0"/>
              <a:t>22.12.2022 r., Olsztyn</a:t>
            </a:r>
          </a:p>
        </p:txBody>
      </p:sp>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073" y="254934"/>
            <a:ext cx="2470403" cy="1845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rasmus+ programme - Consi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503" y="254934"/>
            <a:ext cx="6524625"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5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187820" y="2005781"/>
            <a:ext cx="6335486" cy="4503173"/>
          </a:xfrm>
        </p:spPr>
        <p:txBody>
          <a:bodyPr>
            <a:normAutofit/>
          </a:bodyPr>
          <a:lstStyle/>
          <a:p>
            <a:r>
              <a:rPr lang="en-US" b="1" dirty="0"/>
              <a:t>PARTICIPATION IN DEMOCRATIC LIFE, COMMON VALUES AND CITIZENSHIP</a:t>
            </a:r>
          </a:p>
          <a:p>
            <a:endParaRPr lang="en-US" dirty="0"/>
          </a:p>
          <a:p>
            <a:pPr algn="just"/>
            <a:r>
              <a:rPr lang="pl-PL" dirty="0"/>
              <a:t>a) </a:t>
            </a:r>
            <a:r>
              <a:rPr lang="en-US" dirty="0"/>
              <a:t>encouraging active citizenship and ethical behavior as part of lifelong learning and education, enhancing the development of social and intercultural competences, critical thinking and media literacy</a:t>
            </a:r>
          </a:p>
          <a:p>
            <a:pPr algn="just"/>
            <a:r>
              <a:rPr lang="pl-PL" dirty="0"/>
              <a:t>b) p</a:t>
            </a:r>
            <a:r>
              <a:rPr lang="en-US" dirty="0" err="1"/>
              <a:t>riority</a:t>
            </a:r>
            <a:r>
              <a:rPr lang="en-US" dirty="0"/>
              <a:t> is given to projects enabling democratic participation and social and civic engagement through formal and informal learning activities</a:t>
            </a:r>
            <a:endParaRPr lang="pl-PL" sz="2300"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14" y="198948"/>
            <a:ext cx="4774977" cy="1364279"/>
          </a:xfrm>
          <a:prstGeom prst="rect">
            <a:avLst/>
          </a:prstGeom>
        </p:spPr>
      </p:pic>
      <p:pic>
        <p:nvPicPr>
          <p:cNvPr id="2" name="Obraz 1">
            <a:extLst>
              <a:ext uri="{FF2B5EF4-FFF2-40B4-BE49-F238E27FC236}">
                <a16:creationId xmlns:a16="http://schemas.microsoft.com/office/drawing/2014/main" id="{68B64B56-BF64-404A-AE51-7BF67303788D}"/>
              </a:ext>
            </a:extLst>
          </p:cNvPr>
          <p:cNvPicPr>
            <a:picLocks noChangeAspect="1"/>
          </p:cNvPicPr>
          <p:nvPr/>
        </p:nvPicPr>
        <p:blipFill>
          <a:blip r:embed="rId3"/>
          <a:stretch>
            <a:fillRect/>
          </a:stretch>
        </p:blipFill>
        <p:spPr>
          <a:xfrm>
            <a:off x="498225" y="2696546"/>
            <a:ext cx="4328954" cy="2885969"/>
          </a:xfrm>
          <a:prstGeom prst="rect">
            <a:avLst/>
          </a:prstGeom>
        </p:spPr>
      </p:pic>
      <p:sp>
        <p:nvSpPr>
          <p:cNvPr id="6" name="Prostokąt 5">
            <a:extLst>
              <a:ext uri="{FF2B5EF4-FFF2-40B4-BE49-F238E27FC236}">
                <a16:creationId xmlns:a16="http://schemas.microsoft.com/office/drawing/2014/main" id="{749576DF-877B-4975-8173-F63916AFD397}"/>
              </a:ext>
            </a:extLst>
          </p:cNvPr>
          <p:cNvSpPr/>
          <p:nvPr/>
        </p:nvSpPr>
        <p:spPr>
          <a:xfrm>
            <a:off x="6632068" y="901907"/>
            <a:ext cx="2370842" cy="464871"/>
          </a:xfrm>
          <a:prstGeom prst="rect">
            <a:avLst/>
          </a:prstGeom>
          <a:ln w="28575">
            <a:solidFill>
              <a:schemeClr val="tx1"/>
            </a:solidFill>
          </a:ln>
        </p:spPr>
        <p:txBody>
          <a:bodyPr wrap="none">
            <a:spAutoFit/>
          </a:bodyPr>
          <a:lstStyle/>
          <a:p>
            <a:pPr>
              <a:lnSpc>
                <a:spcPct val="150000"/>
              </a:lnSpc>
            </a:pPr>
            <a:r>
              <a:rPr lang="pl-PL" b="1" dirty="0" err="1"/>
              <a:t>Horizontal</a:t>
            </a:r>
            <a:r>
              <a:rPr lang="pl-PL" b="1" dirty="0"/>
              <a:t> </a:t>
            </a:r>
            <a:r>
              <a:rPr lang="pl-PL" b="1" dirty="0" err="1"/>
              <a:t>priorities</a:t>
            </a:r>
            <a:r>
              <a:rPr lang="pl-PL" b="1" dirty="0"/>
              <a:t> E+</a:t>
            </a:r>
          </a:p>
        </p:txBody>
      </p:sp>
    </p:spTree>
    <p:extLst>
      <p:ext uri="{BB962C8B-B14F-4D97-AF65-F5344CB8AC3E}">
        <p14:creationId xmlns:p14="http://schemas.microsoft.com/office/powerpoint/2010/main" val="2525682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452284" y="2005781"/>
            <a:ext cx="11135040" cy="4650658"/>
          </a:xfrm>
        </p:spPr>
        <p:txBody>
          <a:bodyPr/>
          <a:lstStyle/>
          <a:p>
            <a:r>
              <a:rPr lang="pl-PL" b="1" dirty="0"/>
              <a:t>ECHE </a:t>
            </a:r>
            <a:r>
              <a:rPr lang="pl-PL" b="1" dirty="0" err="1"/>
              <a:t>card</a:t>
            </a:r>
            <a:r>
              <a:rPr lang="pl-PL" b="1" dirty="0"/>
              <a:t> for the </a:t>
            </a:r>
            <a:r>
              <a:rPr lang="pl-PL" b="1" dirty="0" err="1"/>
              <a:t>Institute</a:t>
            </a:r>
            <a:endParaRPr lang="pl-PL"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7" y="176671"/>
            <a:ext cx="4774977"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053" y="173011"/>
            <a:ext cx="1826035" cy="136427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Łącznik prosty ze strzałką 12">
            <a:extLst>
              <a:ext uri="{FF2B5EF4-FFF2-40B4-BE49-F238E27FC236}">
                <a16:creationId xmlns:a16="http://schemas.microsoft.com/office/drawing/2014/main" id="{888FC2B4-7705-40CD-AFA3-3B055572BBAB}"/>
              </a:ext>
            </a:extLst>
          </p:cNvPr>
          <p:cNvCxnSpPr>
            <a:cxnSpLocks/>
            <a:stCxn id="2" idx="1"/>
          </p:cNvCxnSpPr>
          <p:nvPr/>
        </p:nvCxnSpPr>
        <p:spPr>
          <a:xfrm flipH="1">
            <a:off x="2519265" y="3377381"/>
            <a:ext cx="2117942" cy="1360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48107797-4936-43E0-B7FB-1E77510B6114}"/>
              </a:ext>
            </a:extLst>
          </p:cNvPr>
          <p:cNvCxnSpPr>
            <a:cxnSpLocks/>
          </p:cNvCxnSpPr>
          <p:nvPr/>
        </p:nvCxnSpPr>
        <p:spPr>
          <a:xfrm>
            <a:off x="7039088" y="3377380"/>
            <a:ext cx="2104912" cy="1360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Prostokąt 17">
            <a:extLst>
              <a:ext uri="{FF2B5EF4-FFF2-40B4-BE49-F238E27FC236}">
                <a16:creationId xmlns:a16="http://schemas.microsoft.com/office/drawing/2014/main" id="{40AE59B2-8170-400A-9169-2BFAF89066BA}"/>
              </a:ext>
            </a:extLst>
          </p:cNvPr>
          <p:cNvSpPr/>
          <p:nvPr/>
        </p:nvSpPr>
        <p:spPr>
          <a:xfrm>
            <a:off x="7039088" y="4748980"/>
            <a:ext cx="4075475" cy="1907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HEI KA171 - International mobility involving third countries not associated with the </a:t>
            </a:r>
            <a:r>
              <a:rPr lang="en-US" dirty="0" err="1"/>
              <a:t>Programme</a:t>
            </a:r>
            <a:endParaRPr lang="en-US" dirty="0"/>
          </a:p>
          <a:p>
            <a:pPr algn="ctr"/>
            <a:endParaRPr lang="en-US" dirty="0"/>
          </a:p>
          <a:p>
            <a:pPr algn="ctr"/>
            <a:r>
              <a:rPr lang="pl-PL" dirty="0"/>
              <a:t>Deadline: </a:t>
            </a:r>
            <a:r>
              <a:rPr lang="en-US" dirty="0"/>
              <a:t>February 23, 2023, at 12:00</a:t>
            </a:r>
          </a:p>
          <a:p>
            <a:pPr algn="ctr"/>
            <a:r>
              <a:rPr lang="en-US" dirty="0"/>
              <a:t>Project duration: 24 or 36 months</a:t>
            </a:r>
            <a:endParaRPr lang="pl-PL" dirty="0"/>
          </a:p>
        </p:txBody>
      </p:sp>
      <p:sp>
        <p:nvSpPr>
          <p:cNvPr id="21" name="Prostokąt 20">
            <a:extLst>
              <a:ext uri="{FF2B5EF4-FFF2-40B4-BE49-F238E27FC236}">
                <a16:creationId xmlns:a16="http://schemas.microsoft.com/office/drawing/2014/main" id="{EFC7F32D-B99B-44FE-8CF3-0A2CCBE1C5BD}"/>
              </a:ext>
            </a:extLst>
          </p:cNvPr>
          <p:cNvSpPr/>
          <p:nvPr/>
        </p:nvSpPr>
        <p:spPr>
          <a:xfrm>
            <a:off x="604676" y="4748981"/>
            <a:ext cx="4075475" cy="1907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HEI KA131 - International mobility including countries associated with the Program (Norway, Iceland, Liechtenstein), the partner has an ECHE card</a:t>
            </a:r>
          </a:p>
          <a:p>
            <a:pPr algn="ctr"/>
            <a:endParaRPr lang="en-US" dirty="0"/>
          </a:p>
          <a:p>
            <a:pPr algn="ctr"/>
            <a:r>
              <a:rPr lang="pl-PL" dirty="0"/>
              <a:t>Deadline: </a:t>
            </a:r>
            <a:r>
              <a:rPr lang="en-US" dirty="0"/>
              <a:t>February 23, 2023, at 12:00</a:t>
            </a:r>
          </a:p>
          <a:p>
            <a:pPr algn="ctr"/>
            <a:r>
              <a:rPr lang="en-US" dirty="0"/>
              <a:t>Project duration: 26 months</a:t>
            </a:r>
            <a:endParaRPr lang="pl-PL" dirty="0"/>
          </a:p>
        </p:txBody>
      </p:sp>
      <p:pic>
        <p:nvPicPr>
          <p:cNvPr id="2" name="Obraz 1">
            <a:extLst>
              <a:ext uri="{FF2B5EF4-FFF2-40B4-BE49-F238E27FC236}">
                <a16:creationId xmlns:a16="http://schemas.microsoft.com/office/drawing/2014/main" id="{B05FA3FD-1AE8-4406-A019-4E5B3C4F2E99}"/>
              </a:ext>
            </a:extLst>
          </p:cNvPr>
          <p:cNvPicPr>
            <a:picLocks noChangeAspect="1"/>
          </p:cNvPicPr>
          <p:nvPr/>
        </p:nvPicPr>
        <p:blipFill>
          <a:blip r:embed="rId4"/>
          <a:stretch>
            <a:fillRect/>
          </a:stretch>
        </p:blipFill>
        <p:spPr>
          <a:xfrm>
            <a:off x="4637207" y="2440399"/>
            <a:ext cx="2401881" cy="1873963"/>
          </a:xfrm>
          <a:prstGeom prst="rect">
            <a:avLst/>
          </a:prstGeom>
        </p:spPr>
      </p:pic>
    </p:spTree>
    <p:extLst>
      <p:ext uri="{BB962C8B-B14F-4D97-AF65-F5344CB8AC3E}">
        <p14:creationId xmlns:p14="http://schemas.microsoft.com/office/powerpoint/2010/main" val="340821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452284" y="2005781"/>
            <a:ext cx="11135040" cy="4650658"/>
          </a:xfrm>
        </p:spPr>
        <p:txBody>
          <a:bodyPr/>
          <a:lstStyle/>
          <a:p>
            <a:r>
              <a:rPr lang="pl-PL" b="1" dirty="0"/>
              <a:t>ECHE </a:t>
            </a:r>
            <a:r>
              <a:rPr lang="pl-PL" b="1" dirty="0" err="1"/>
              <a:t>card</a:t>
            </a:r>
            <a:r>
              <a:rPr lang="pl-PL" b="1" dirty="0"/>
              <a:t> for the </a:t>
            </a:r>
            <a:r>
              <a:rPr lang="pl-PL" b="1" dirty="0" err="1"/>
              <a:t>Institute</a:t>
            </a:r>
            <a:endParaRPr lang="pl-PL"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84" y="201561"/>
            <a:ext cx="4774977"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654" y="201561"/>
            <a:ext cx="1826035" cy="136427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Łącznik prosty ze strzałką 12">
            <a:extLst>
              <a:ext uri="{FF2B5EF4-FFF2-40B4-BE49-F238E27FC236}">
                <a16:creationId xmlns:a16="http://schemas.microsoft.com/office/drawing/2014/main" id="{888FC2B4-7705-40CD-AFA3-3B055572BBAB}"/>
              </a:ext>
            </a:extLst>
          </p:cNvPr>
          <p:cNvCxnSpPr>
            <a:cxnSpLocks/>
          </p:cNvCxnSpPr>
          <p:nvPr/>
        </p:nvCxnSpPr>
        <p:spPr>
          <a:xfrm flipH="1">
            <a:off x="2028633" y="3217760"/>
            <a:ext cx="2531633" cy="1531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48107797-4936-43E0-B7FB-1E77510B6114}"/>
              </a:ext>
            </a:extLst>
          </p:cNvPr>
          <p:cNvCxnSpPr>
            <a:cxnSpLocks/>
          </p:cNvCxnSpPr>
          <p:nvPr/>
        </p:nvCxnSpPr>
        <p:spPr>
          <a:xfrm>
            <a:off x="7039088" y="3217760"/>
            <a:ext cx="2386127" cy="1519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Prostokąt 17">
            <a:extLst>
              <a:ext uri="{FF2B5EF4-FFF2-40B4-BE49-F238E27FC236}">
                <a16:creationId xmlns:a16="http://schemas.microsoft.com/office/drawing/2014/main" id="{40AE59B2-8170-400A-9169-2BFAF89066BA}"/>
              </a:ext>
            </a:extLst>
          </p:cNvPr>
          <p:cNvSpPr/>
          <p:nvPr/>
        </p:nvSpPr>
        <p:spPr>
          <a:xfrm>
            <a:off x="7039088" y="4748980"/>
            <a:ext cx="4075475" cy="1987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International mobility</a:t>
            </a:r>
          </a:p>
          <a:p>
            <a:pPr algn="ctr"/>
            <a:r>
              <a:rPr lang="en-US" sz="1600" dirty="0"/>
              <a:t>b) short-term or long-term physical study or traineeship mobility periods abroad: the whole is financed by the sending institution (except for the KA171 competition), the person leaving must buy an accident and civil liability insurance (destruction of property, e.g. a laboratory)</a:t>
            </a:r>
            <a:endParaRPr lang="pl-PL" sz="1600" dirty="0"/>
          </a:p>
        </p:txBody>
      </p:sp>
      <p:sp>
        <p:nvSpPr>
          <p:cNvPr id="21" name="Prostokąt 20">
            <a:extLst>
              <a:ext uri="{FF2B5EF4-FFF2-40B4-BE49-F238E27FC236}">
                <a16:creationId xmlns:a16="http://schemas.microsoft.com/office/drawing/2014/main" id="{EFC7F32D-B99B-44FE-8CF3-0A2CCBE1C5BD}"/>
              </a:ext>
            </a:extLst>
          </p:cNvPr>
          <p:cNvSpPr/>
          <p:nvPr/>
        </p:nvSpPr>
        <p:spPr>
          <a:xfrm>
            <a:off x="604676" y="4748980"/>
            <a:ext cx="4075475" cy="1987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International mobility</a:t>
            </a:r>
          </a:p>
          <a:p>
            <a:pPr algn="ctr"/>
            <a:r>
              <a:rPr lang="en-US" sz="1600" dirty="0"/>
              <a:t>a) short-term or long-term physical study or traineeship mobility periods abroad: the whole is financed by the sending institution (except for the KA171 competition), the incoming person must buy an </a:t>
            </a:r>
            <a:r>
              <a:rPr lang="pl-PL" sz="1600" dirty="0" err="1"/>
              <a:t>accident</a:t>
            </a:r>
            <a:r>
              <a:rPr lang="pl-PL" sz="1600" dirty="0"/>
              <a:t> </a:t>
            </a:r>
            <a:r>
              <a:rPr lang="pl-PL" sz="1600" dirty="0" err="1"/>
              <a:t>assurance</a:t>
            </a:r>
            <a:r>
              <a:rPr lang="pl-PL" sz="1600" dirty="0"/>
              <a:t> policy and </a:t>
            </a:r>
            <a:r>
              <a:rPr lang="en-US" sz="1600" dirty="0"/>
              <a:t>civil liability insurance (destruction of property, e.g. laboratory)</a:t>
            </a:r>
            <a:endParaRPr lang="pl-PL" dirty="0"/>
          </a:p>
        </p:txBody>
      </p:sp>
      <p:pic>
        <p:nvPicPr>
          <p:cNvPr id="2" name="Obraz 1">
            <a:extLst>
              <a:ext uri="{FF2B5EF4-FFF2-40B4-BE49-F238E27FC236}">
                <a16:creationId xmlns:a16="http://schemas.microsoft.com/office/drawing/2014/main" id="{B05FA3FD-1AE8-4406-A019-4E5B3C4F2E99}"/>
              </a:ext>
            </a:extLst>
          </p:cNvPr>
          <p:cNvPicPr>
            <a:picLocks noChangeAspect="1"/>
          </p:cNvPicPr>
          <p:nvPr/>
        </p:nvPicPr>
        <p:blipFill>
          <a:blip r:embed="rId4"/>
          <a:stretch>
            <a:fillRect/>
          </a:stretch>
        </p:blipFill>
        <p:spPr>
          <a:xfrm>
            <a:off x="4604062" y="2440400"/>
            <a:ext cx="2401880" cy="1873962"/>
          </a:xfrm>
          <a:prstGeom prst="rect">
            <a:avLst/>
          </a:prstGeom>
        </p:spPr>
      </p:pic>
    </p:spTree>
    <p:extLst>
      <p:ext uri="{BB962C8B-B14F-4D97-AF65-F5344CB8AC3E}">
        <p14:creationId xmlns:p14="http://schemas.microsoft.com/office/powerpoint/2010/main" val="183100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057192" y="1642188"/>
            <a:ext cx="6217297" cy="5007533"/>
          </a:xfrm>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p:spPr>
        <p:txBody>
          <a:bodyPr>
            <a:normAutofit lnSpcReduction="10000"/>
          </a:bodyPr>
          <a:lstStyle/>
          <a:p>
            <a:endParaRPr lang="pl-PL" sz="1200" dirty="0"/>
          </a:p>
          <a:p>
            <a:pPr>
              <a:lnSpc>
                <a:spcPct val="150000"/>
              </a:lnSpc>
            </a:pPr>
            <a:r>
              <a:rPr lang="pl-PL" sz="1800" b="1" dirty="0"/>
              <a:t>TARGET GROUPS IN</a:t>
            </a:r>
            <a:r>
              <a:rPr lang="en-US" sz="1800" b="1" dirty="0"/>
              <a:t> ERASMUS PLUS</a:t>
            </a:r>
            <a:r>
              <a:rPr lang="pl-PL" sz="1800" b="1" dirty="0"/>
              <a:t> HEI SECTOR</a:t>
            </a:r>
            <a:endParaRPr lang="en-US" sz="1800" b="1" dirty="0"/>
          </a:p>
          <a:p>
            <a:pPr algn="just">
              <a:lnSpc>
                <a:spcPct val="150000"/>
              </a:lnSpc>
            </a:pPr>
            <a:r>
              <a:rPr lang="en-US" sz="1400" dirty="0"/>
              <a:t>1) Student mobility</a:t>
            </a:r>
          </a:p>
          <a:p>
            <a:pPr algn="just">
              <a:lnSpc>
                <a:spcPct val="150000"/>
              </a:lnSpc>
            </a:pPr>
            <a:r>
              <a:rPr lang="en-US" sz="1400" dirty="0"/>
              <a:t>2) Mobility of doctoral students</a:t>
            </a:r>
          </a:p>
          <a:p>
            <a:pPr algn="just">
              <a:lnSpc>
                <a:spcPct val="150000"/>
              </a:lnSpc>
            </a:pPr>
            <a:r>
              <a:rPr lang="en-US" sz="1400" dirty="0"/>
              <a:t>In order to better meet the diverse education and training needs of doctoral candidates and to ensure a level playing field with those with higher education staff status, doctoral candidates and recent doctoral graduates may undertake short- or long-term mobility related to physical studies or practices abroad.</a:t>
            </a:r>
          </a:p>
          <a:p>
            <a:pPr algn="just">
              <a:lnSpc>
                <a:spcPct val="150000"/>
              </a:lnSpc>
            </a:pPr>
            <a:r>
              <a:rPr lang="en-US" sz="1400" dirty="0"/>
              <a:t>3) Staff mobility</a:t>
            </a:r>
          </a:p>
          <a:p>
            <a:pPr algn="just">
              <a:lnSpc>
                <a:spcPct val="150000"/>
              </a:lnSpc>
            </a:pPr>
            <a:r>
              <a:rPr lang="en-US" sz="1400" dirty="0"/>
              <a:t>Staff mobility can be carried out by any type of higher education staff or invited staff from outside the higher education institution. To ensure high-quality mobility activities with maximum impact, the mobility activity must be related to the professional development of the employee and to his/her learning and personal development needs.</a:t>
            </a:r>
            <a:endParaRPr lang="pl-PL" sz="1400" dirty="0"/>
          </a:p>
        </p:txBody>
      </p:sp>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175" y="179389"/>
            <a:ext cx="1583242" cy="1182882"/>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5" y="179388"/>
            <a:ext cx="4140087" cy="1182882"/>
          </a:xfrm>
          <a:prstGeom prst="rect">
            <a:avLst/>
          </a:prstGeom>
        </p:spPr>
      </p:pic>
      <p:pic>
        <p:nvPicPr>
          <p:cNvPr id="4" name="Obraz 3">
            <a:extLst>
              <a:ext uri="{FF2B5EF4-FFF2-40B4-BE49-F238E27FC236}">
                <a16:creationId xmlns:a16="http://schemas.microsoft.com/office/drawing/2014/main" id="{A0C16372-C30F-4881-80CA-560C42187B09}"/>
              </a:ext>
            </a:extLst>
          </p:cNvPr>
          <p:cNvPicPr>
            <a:picLocks noChangeAspect="1"/>
          </p:cNvPicPr>
          <p:nvPr/>
        </p:nvPicPr>
        <p:blipFill>
          <a:blip r:embed="rId4"/>
          <a:stretch>
            <a:fillRect/>
          </a:stretch>
        </p:blipFill>
        <p:spPr>
          <a:xfrm>
            <a:off x="158619" y="2836506"/>
            <a:ext cx="4739951" cy="3159967"/>
          </a:xfrm>
          <a:prstGeom prst="rect">
            <a:avLst/>
          </a:prstGeom>
        </p:spPr>
      </p:pic>
    </p:spTree>
    <p:extLst>
      <p:ext uri="{BB962C8B-B14F-4D97-AF65-F5344CB8AC3E}">
        <p14:creationId xmlns:p14="http://schemas.microsoft.com/office/powerpoint/2010/main" val="374357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131838" y="1408922"/>
            <a:ext cx="6394900" cy="5269689"/>
          </a:xfrm>
          <a:gradFill>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gradFill>
        </p:spPr>
        <p:txBody>
          <a:bodyPr>
            <a:normAutofit fontScale="85000" lnSpcReduction="20000"/>
          </a:bodyPr>
          <a:lstStyle/>
          <a:p>
            <a:endParaRPr lang="pl-PL" sz="3600" b="1" dirty="0"/>
          </a:p>
          <a:p>
            <a:pPr>
              <a:lnSpc>
                <a:spcPct val="150000"/>
              </a:lnSpc>
            </a:pPr>
            <a:r>
              <a:rPr lang="en-US" sz="2600" b="1" dirty="0"/>
              <a:t>PARTNERS</a:t>
            </a:r>
            <a:r>
              <a:rPr lang="pl-PL" sz="2600" b="1" dirty="0"/>
              <a:t>HIPS</a:t>
            </a:r>
            <a:r>
              <a:rPr lang="en-US" sz="2600" b="1" dirty="0"/>
              <a:t> IN THE ERASMUS PLUS PROGRAM</a:t>
            </a:r>
          </a:p>
          <a:p>
            <a:pPr>
              <a:lnSpc>
                <a:spcPct val="150000"/>
              </a:lnSpc>
            </a:pPr>
            <a:endParaRPr lang="en-US" sz="2100" b="1" dirty="0"/>
          </a:p>
          <a:p>
            <a:pPr algn="just">
              <a:lnSpc>
                <a:spcPct val="150000"/>
              </a:lnSpc>
            </a:pPr>
            <a:r>
              <a:rPr lang="en-US" sz="2100" dirty="0"/>
              <a:t>A mobility project must involve at least two organizations from different Program Countries (at least one sending and at least one host </a:t>
            </a:r>
            <a:r>
              <a:rPr lang="en-US" sz="2100" dirty="0" err="1"/>
              <a:t>organisation</a:t>
            </a:r>
            <a:r>
              <a:rPr lang="en-US" sz="2100" dirty="0"/>
              <a:t>). For mobility projects supported by external policy funds (KA171), at least one organization from a third country not associated to the Program must be involved.</a:t>
            </a:r>
            <a:endParaRPr lang="pl-PL" sz="2100" dirty="0"/>
          </a:p>
          <a:p>
            <a:pPr algn="just">
              <a:lnSpc>
                <a:spcPct val="150000"/>
              </a:lnSpc>
            </a:pPr>
            <a:r>
              <a:rPr lang="en-US" sz="2100" b="1" dirty="0"/>
              <a:t>Sending </a:t>
            </a:r>
            <a:r>
              <a:rPr lang="en-US" sz="2100" b="1" dirty="0" err="1"/>
              <a:t>organisation</a:t>
            </a:r>
            <a:r>
              <a:rPr lang="en-US" sz="2100" b="1" dirty="0"/>
              <a:t> </a:t>
            </a:r>
            <a:r>
              <a:rPr lang="pl-PL" sz="2100" dirty="0"/>
              <a:t>- a</a:t>
            </a:r>
            <a:r>
              <a:rPr lang="en-US" sz="2100" dirty="0"/>
              <a:t> participating </a:t>
            </a:r>
            <a:r>
              <a:rPr lang="en-US" sz="2100" dirty="0" err="1"/>
              <a:t>organisation</a:t>
            </a:r>
            <a:r>
              <a:rPr lang="en-US" sz="2100" dirty="0"/>
              <a:t> sending one or more participants to an activity of an Erasmus+ project</a:t>
            </a:r>
            <a:endParaRPr lang="pl-PL" sz="2100" dirty="0"/>
          </a:p>
          <a:p>
            <a:pPr algn="just">
              <a:lnSpc>
                <a:spcPct val="150000"/>
              </a:lnSpc>
            </a:pPr>
            <a:r>
              <a:rPr lang="en-US" sz="2100" b="1" dirty="0"/>
              <a:t>Receiving </a:t>
            </a:r>
            <a:r>
              <a:rPr lang="en-US" sz="2100" b="1" dirty="0" err="1"/>
              <a:t>organisation</a:t>
            </a:r>
            <a:r>
              <a:rPr lang="en-US" sz="2100" b="1" dirty="0"/>
              <a:t> </a:t>
            </a:r>
            <a:r>
              <a:rPr lang="pl-PL" sz="2100" dirty="0"/>
              <a:t>- a</a:t>
            </a:r>
            <a:r>
              <a:rPr lang="en-US" sz="2100" dirty="0"/>
              <a:t> participating </a:t>
            </a:r>
            <a:r>
              <a:rPr lang="en-US" sz="2100" dirty="0" err="1"/>
              <a:t>organisation</a:t>
            </a:r>
            <a:r>
              <a:rPr lang="en-US" sz="2100" dirty="0"/>
              <a:t> receiving participants and </a:t>
            </a:r>
            <a:r>
              <a:rPr lang="en-US" sz="2100" dirty="0" err="1"/>
              <a:t>organising</a:t>
            </a:r>
            <a:r>
              <a:rPr lang="en-US" sz="2100" dirty="0"/>
              <a:t> activities of an Erasmus+ project</a:t>
            </a:r>
            <a:endParaRPr lang="pl-PL" sz="2100" dirty="0"/>
          </a:p>
          <a:p>
            <a:pPr algn="just">
              <a:lnSpc>
                <a:spcPct val="150000"/>
              </a:lnSpc>
            </a:pPr>
            <a:endParaRPr lang="pl-PL" sz="3200" b="1" dirty="0"/>
          </a:p>
        </p:txBody>
      </p:sp>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75" y="179389"/>
            <a:ext cx="1470843" cy="1098906"/>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5" y="179388"/>
            <a:ext cx="3846171" cy="1098906"/>
          </a:xfrm>
          <a:prstGeom prst="rect">
            <a:avLst/>
          </a:prstGeom>
        </p:spPr>
      </p:pic>
      <p:pic>
        <p:nvPicPr>
          <p:cNvPr id="2" name="Obraz 1">
            <a:extLst>
              <a:ext uri="{FF2B5EF4-FFF2-40B4-BE49-F238E27FC236}">
                <a16:creationId xmlns:a16="http://schemas.microsoft.com/office/drawing/2014/main" id="{0750C43E-637F-4BA6-B044-02C8BEB965CC}"/>
              </a:ext>
            </a:extLst>
          </p:cNvPr>
          <p:cNvPicPr>
            <a:picLocks noChangeAspect="1"/>
          </p:cNvPicPr>
          <p:nvPr/>
        </p:nvPicPr>
        <p:blipFill>
          <a:blip r:embed="rId4"/>
          <a:stretch>
            <a:fillRect/>
          </a:stretch>
        </p:blipFill>
        <p:spPr>
          <a:xfrm>
            <a:off x="334346" y="2771095"/>
            <a:ext cx="4669971" cy="3113314"/>
          </a:xfrm>
          <a:prstGeom prst="rect">
            <a:avLst/>
          </a:prstGeom>
        </p:spPr>
      </p:pic>
    </p:spTree>
    <p:extLst>
      <p:ext uri="{BB962C8B-B14F-4D97-AF65-F5344CB8AC3E}">
        <p14:creationId xmlns:p14="http://schemas.microsoft.com/office/powerpoint/2010/main" val="322873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2005782"/>
            <a:ext cx="9134167" cy="4289374"/>
          </a:xfrm>
        </p:spPr>
        <p:txBody>
          <a:bodyPr>
            <a:normAutofit/>
          </a:bodyPr>
          <a:lstStyle/>
          <a:p>
            <a:endParaRPr lang="pl-PL" b="1" dirty="0"/>
          </a:p>
          <a:p>
            <a:pPr>
              <a:lnSpc>
                <a:spcPct val="150000"/>
              </a:lnSpc>
            </a:pPr>
            <a:r>
              <a:rPr lang="pl-PL" sz="5500" b="1" dirty="0"/>
              <a:t>DESCRIPTION OF ERASMUS PLUS ACTIONS</a:t>
            </a:r>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07" y="198950"/>
            <a:ext cx="4496160" cy="1284617"/>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202" y="198950"/>
            <a:ext cx="1719410" cy="128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7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2005782"/>
            <a:ext cx="9134167" cy="4289374"/>
          </a:xfrm>
        </p:spPr>
        <p:txBody>
          <a:bodyPr>
            <a:normAutofit/>
          </a:bodyPr>
          <a:lstStyle/>
          <a:p>
            <a:endParaRPr lang="pl-PL" b="1" dirty="0"/>
          </a:p>
          <a:p>
            <a:pPr>
              <a:lnSpc>
                <a:spcPct val="150000"/>
              </a:lnSpc>
            </a:pPr>
            <a:r>
              <a:rPr lang="en-US" b="1" dirty="0"/>
              <a:t>Mobility in the ERASMUS PLUS program</a:t>
            </a:r>
          </a:p>
          <a:p>
            <a:pPr>
              <a:lnSpc>
                <a:spcPct val="150000"/>
              </a:lnSpc>
            </a:pPr>
            <a:r>
              <a:rPr lang="en-US" b="1" dirty="0"/>
              <a:t>KA 131 - EU countries and associated countries (e.g. Norway, Iceland)</a:t>
            </a:r>
          </a:p>
          <a:p>
            <a:pPr>
              <a:lnSpc>
                <a:spcPct val="150000"/>
              </a:lnSpc>
            </a:pPr>
            <a:r>
              <a:rPr lang="en-US" b="1" dirty="0"/>
              <a:t>KA171 - non-associated countries, "whole world" excluding e.g. UK, Switzerland</a:t>
            </a:r>
            <a:endParaRPr lang="pl-PL"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07" y="198950"/>
            <a:ext cx="4496160" cy="1284617"/>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160" y="198950"/>
            <a:ext cx="1719410" cy="128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36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1710729"/>
            <a:ext cx="9134167" cy="4817889"/>
          </a:xfrm>
        </p:spPr>
        <p:txBody>
          <a:bodyPr>
            <a:normAutofit/>
          </a:bodyPr>
          <a:lstStyle/>
          <a:p>
            <a:pPr>
              <a:lnSpc>
                <a:spcPct val="150000"/>
              </a:lnSpc>
            </a:pPr>
            <a:r>
              <a:rPr lang="pl-PL" b="1" dirty="0"/>
              <a:t>REGIONS IN THE CALL KA171</a:t>
            </a:r>
          </a:p>
          <a:p>
            <a:pPr>
              <a:lnSpc>
                <a:spcPct val="150000"/>
              </a:lnSpc>
            </a:pPr>
            <a:endParaRPr lang="pl-PL" b="1" dirty="0"/>
          </a:p>
          <a:p>
            <a:pPr>
              <a:lnSpc>
                <a:spcPct val="150000"/>
              </a:lnSpc>
            </a:pPr>
            <a:endParaRPr lang="pl-PL"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63" y="219901"/>
            <a:ext cx="4692016"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43" y="219900"/>
            <a:ext cx="1826035" cy="1364279"/>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44ED80C5-0365-49FC-8B2C-7B30AF2525CF}"/>
              </a:ext>
            </a:extLst>
          </p:cNvPr>
          <p:cNvPicPr>
            <a:picLocks noChangeAspect="1"/>
          </p:cNvPicPr>
          <p:nvPr/>
        </p:nvPicPr>
        <p:blipFill>
          <a:blip r:embed="rId4"/>
          <a:stretch>
            <a:fillRect/>
          </a:stretch>
        </p:blipFill>
        <p:spPr>
          <a:xfrm>
            <a:off x="1968759" y="2239347"/>
            <a:ext cx="7389844" cy="4522061"/>
          </a:xfrm>
          <a:prstGeom prst="rect">
            <a:avLst/>
          </a:prstGeom>
        </p:spPr>
      </p:pic>
    </p:spTree>
    <p:extLst>
      <p:ext uri="{BB962C8B-B14F-4D97-AF65-F5344CB8AC3E}">
        <p14:creationId xmlns:p14="http://schemas.microsoft.com/office/powerpoint/2010/main" val="207651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1710729"/>
            <a:ext cx="9134167" cy="4817889"/>
          </a:xfrm>
        </p:spPr>
        <p:txBody>
          <a:bodyPr>
            <a:normAutofit/>
          </a:bodyPr>
          <a:lstStyle/>
          <a:p>
            <a:pPr>
              <a:lnSpc>
                <a:spcPct val="150000"/>
              </a:lnSpc>
            </a:pPr>
            <a:r>
              <a:rPr lang="pl-PL" b="1" dirty="0"/>
              <a:t>REGIONS IN THE CALL KA171</a:t>
            </a:r>
          </a:p>
          <a:p>
            <a:pPr>
              <a:lnSpc>
                <a:spcPct val="150000"/>
              </a:lnSpc>
            </a:pPr>
            <a:endParaRPr lang="pl-PL" b="1" dirty="0"/>
          </a:p>
          <a:p>
            <a:pPr>
              <a:lnSpc>
                <a:spcPct val="150000"/>
              </a:lnSpc>
            </a:pPr>
            <a:endParaRPr lang="pl-PL"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03" y="150506"/>
            <a:ext cx="4692016"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696" y="150506"/>
            <a:ext cx="1826035" cy="13642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AA495A-6328-42F8-BFC2-AF0858A00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921" y="2313992"/>
            <a:ext cx="7296943" cy="446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18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168856" y="1238186"/>
            <a:ext cx="10202075" cy="4999701"/>
          </a:xfrm>
        </p:spPr>
        <p:txBody>
          <a:bodyPr>
            <a:normAutofit fontScale="92500" lnSpcReduction="20000"/>
          </a:bodyPr>
          <a:lstStyle/>
          <a:p>
            <a:endParaRPr lang="pl-PL" sz="1800" b="1" dirty="0"/>
          </a:p>
          <a:p>
            <a:pPr>
              <a:lnSpc>
                <a:spcPct val="150000"/>
              </a:lnSpc>
            </a:pPr>
            <a:endParaRPr lang="pl-PL" sz="1800" b="1" dirty="0"/>
          </a:p>
          <a:p>
            <a:pPr>
              <a:lnSpc>
                <a:spcPct val="150000"/>
              </a:lnSpc>
            </a:pPr>
            <a:r>
              <a:rPr lang="en-US" sz="2600" b="1" dirty="0"/>
              <a:t>MOBILITY OF PHD STUDENTS - KA131</a:t>
            </a:r>
          </a:p>
          <a:p>
            <a:pPr algn="just">
              <a:lnSpc>
                <a:spcPct val="150000"/>
              </a:lnSpc>
            </a:pPr>
            <a:r>
              <a:rPr lang="en-US" sz="1900" dirty="0"/>
              <a:t>Mobility for study or internship for PhD students:</a:t>
            </a:r>
          </a:p>
          <a:p>
            <a:pPr algn="just">
              <a:lnSpc>
                <a:spcPct val="150000"/>
              </a:lnSpc>
            </a:pPr>
            <a:r>
              <a:rPr lang="pl-PL" sz="1900" u="sng" dirty="0"/>
              <a:t>- </a:t>
            </a:r>
            <a:r>
              <a:rPr lang="en-US" sz="1900" u="sng" dirty="0"/>
              <a:t>short-term mobilities from 5 to 30 days</a:t>
            </a:r>
          </a:p>
          <a:p>
            <a:pPr algn="just">
              <a:lnSpc>
                <a:spcPct val="150000"/>
              </a:lnSpc>
            </a:pPr>
            <a:r>
              <a:rPr lang="pl-PL" sz="1900" dirty="0"/>
              <a:t>- </a:t>
            </a:r>
            <a:r>
              <a:rPr lang="en-US" sz="1900" u="sng" dirty="0"/>
              <a:t>long-term mobilities from 2 months (or one academic semester or trimester) to 12 months of physical mobility, excluding travel time</a:t>
            </a:r>
          </a:p>
          <a:p>
            <a:pPr algn="just">
              <a:lnSpc>
                <a:spcPct val="150000"/>
              </a:lnSpc>
            </a:pPr>
            <a:r>
              <a:rPr lang="pl-PL" sz="1900" dirty="0"/>
              <a:t>- </a:t>
            </a:r>
            <a:r>
              <a:rPr lang="en-US" sz="1900" dirty="0"/>
              <a:t>from 2 days to 2 months of physical mobility in the case of mobility for traineeships</a:t>
            </a:r>
          </a:p>
          <a:p>
            <a:pPr algn="just">
              <a:lnSpc>
                <a:spcPct val="150000"/>
              </a:lnSpc>
            </a:pPr>
            <a:r>
              <a:rPr lang="pl-PL" sz="1900" dirty="0"/>
              <a:t>- </a:t>
            </a:r>
            <a:r>
              <a:rPr lang="en-US" sz="1900" dirty="0"/>
              <a:t>obligatory at least 3 ECTS credits to be obtained in the framework of mixed mobility</a:t>
            </a:r>
          </a:p>
          <a:p>
            <a:pPr algn="just">
              <a:lnSpc>
                <a:spcPct val="150000"/>
              </a:lnSpc>
            </a:pPr>
            <a:r>
              <a:rPr lang="pl-PL" sz="1900" dirty="0"/>
              <a:t>- </a:t>
            </a:r>
            <a:r>
              <a:rPr lang="en-US" sz="1900" dirty="0"/>
              <a:t>during third-cycle studies as a doctoral student (doctoral level or level 8 of the EQF - European Qualifications Framework).</a:t>
            </a:r>
            <a:endParaRPr lang="pl-PL" sz="19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32" y="169158"/>
            <a:ext cx="3741598" cy="1069028"/>
          </a:xfrm>
          <a:prstGeom prst="rect">
            <a:avLst/>
          </a:prstGeom>
        </p:spPr>
      </p:pic>
    </p:spTree>
    <p:extLst>
      <p:ext uri="{BB962C8B-B14F-4D97-AF65-F5344CB8AC3E}">
        <p14:creationId xmlns:p14="http://schemas.microsoft.com/office/powerpoint/2010/main" val="2721937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89ACAC3-1601-4E8D-A0A2-37933A6E2E21}"/>
              </a:ext>
            </a:extLst>
          </p:cNvPr>
          <p:cNvGraphicFramePr/>
          <p:nvPr>
            <p:extLst>
              <p:ext uri="{D42A27DB-BD31-4B8C-83A1-F6EECF244321}">
                <p14:modId xmlns:p14="http://schemas.microsoft.com/office/powerpoint/2010/main" val="247331401"/>
              </p:ext>
            </p:extLst>
          </p:nvPr>
        </p:nvGraphicFramePr>
        <p:xfrm>
          <a:off x="1533834" y="1927123"/>
          <a:ext cx="4886631" cy="4670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883" y="167249"/>
            <a:ext cx="4774977"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748" y="167248"/>
            <a:ext cx="1826035" cy="1364279"/>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2677B7DA-AECA-46EA-BAA2-DF59A8E5950F}"/>
              </a:ext>
            </a:extLst>
          </p:cNvPr>
          <p:cNvSpPr/>
          <p:nvPr/>
        </p:nvSpPr>
        <p:spPr>
          <a:xfrm>
            <a:off x="7259216" y="2080727"/>
            <a:ext cx="4170784" cy="82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Higher</a:t>
            </a:r>
            <a:r>
              <a:rPr lang="pl-PL" dirty="0"/>
              <a:t> </a:t>
            </a:r>
            <a:r>
              <a:rPr lang="pl-PL" dirty="0" err="1"/>
              <a:t>education</a:t>
            </a:r>
            <a:r>
              <a:rPr lang="pl-PL" dirty="0"/>
              <a:t> </a:t>
            </a:r>
            <a:r>
              <a:rPr lang="pl-PL" dirty="0" err="1"/>
              <a:t>sector</a:t>
            </a:r>
            <a:endParaRPr lang="pl-PL" dirty="0"/>
          </a:p>
        </p:txBody>
      </p:sp>
      <p:sp>
        <p:nvSpPr>
          <p:cNvPr id="6" name="Prostokąt 5">
            <a:extLst>
              <a:ext uri="{FF2B5EF4-FFF2-40B4-BE49-F238E27FC236}">
                <a16:creationId xmlns:a16="http://schemas.microsoft.com/office/drawing/2014/main" id="{7C0B5FD3-65A9-43BA-832F-0706447AF3A2}"/>
              </a:ext>
            </a:extLst>
          </p:cNvPr>
          <p:cNvSpPr/>
          <p:nvPr/>
        </p:nvSpPr>
        <p:spPr>
          <a:xfrm>
            <a:off x="7259216" y="3233058"/>
            <a:ext cx="4170784" cy="82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Adult</a:t>
            </a:r>
            <a:r>
              <a:rPr lang="pl-PL" dirty="0"/>
              <a:t> </a:t>
            </a:r>
            <a:r>
              <a:rPr lang="pl-PL" dirty="0" err="1"/>
              <a:t>education</a:t>
            </a:r>
            <a:r>
              <a:rPr lang="pl-PL" dirty="0"/>
              <a:t> </a:t>
            </a:r>
            <a:r>
              <a:rPr lang="pl-PL" dirty="0" err="1"/>
              <a:t>sector</a:t>
            </a:r>
            <a:endParaRPr lang="pl-PL" dirty="0"/>
          </a:p>
        </p:txBody>
      </p:sp>
      <p:sp>
        <p:nvSpPr>
          <p:cNvPr id="7" name="Prostokąt 6">
            <a:extLst>
              <a:ext uri="{FF2B5EF4-FFF2-40B4-BE49-F238E27FC236}">
                <a16:creationId xmlns:a16="http://schemas.microsoft.com/office/drawing/2014/main" id="{298375B9-1786-4947-82AD-3AF77D878242}"/>
              </a:ext>
            </a:extLst>
          </p:cNvPr>
          <p:cNvSpPr/>
          <p:nvPr/>
        </p:nvSpPr>
        <p:spPr>
          <a:xfrm>
            <a:off x="7259216" y="4385389"/>
            <a:ext cx="4170784" cy="82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Youth</a:t>
            </a:r>
            <a:r>
              <a:rPr lang="pl-PL" dirty="0"/>
              <a:t> </a:t>
            </a:r>
            <a:r>
              <a:rPr lang="pl-PL" dirty="0" err="1"/>
              <a:t>education</a:t>
            </a:r>
            <a:r>
              <a:rPr lang="pl-PL" dirty="0"/>
              <a:t> </a:t>
            </a:r>
            <a:r>
              <a:rPr lang="pl-PL" dirty="0" err="1"/>
              <a:t>sector</a:t>
            </a:r>
            <a:endParaRPr lang="pl-PL" dirty="0"/>
          </a:p>
        </p:txBody>
      </p:sp>
      <p:sp>
        <p:nvSpPr>
          <p:cNvPr id="9" name="Prostokąt 8">
            <a:extLst>
              <a:ext uri="{FF2B5EF4-FFF2-40B4-BE49-F238E27FC236}">
                <a16:creationId xmlns:a16="http://schemas.microsoft.com/office/drawing/2014/main" id="{C1C40E06-840C-4AE1-B8AC-214CC137FF13}"/>
              </a:ext>
            </a:extLst>
          </p:cNvPr>
          <p:cNvSpPr/>
          <p:nvPr/>
        </p:nvSpPr>
        <p:spPr>
          <a:xfrm>
            <a:off x="7259216" y="5537720"/>
            <a:ext cx="4170784" cy="82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School </a:t>
            </a:r>
            <a:r>
              <a:rPr lang="pl-PL" dirty="0" err="1"/>
              <a:t>education</a:t>
            </a:r>
            <a:r>
              <a:rPr lang="pl-PL" dirty="0"/>
              <a:t> </a:t>
            </a:r>
            <a:r>
              <a:rPr lang="pl-PL" dirty="0" err="1"/>
              <a:t>sector</a:t>
            </a:r>
            <a:endParaRPr lang="pl-PL" dirty="0"/>
          </a:p>
        </p:txBody>
      </p:sp>
    </p:spTree>
    <p:extLst>
      <p:ext uri="{BB962C8B-B14F-4D97-AF65-F5344CB8AC3E}">
        <p14:creationId xmlns:p14="http://schemas.microsoft.com/office/powerpoint/2010/main" val="4044490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084774" y="976453"/>
            <a:ext cx="10202075" cy="4999701"/>
          </a:xfrm>
        </p:spPr>
        <p:txBody>
          <a:bodyPr>
            <a:normAutofit fontScale="32500" lnSpcReduction="20000"/>
          </a:bodyPr>
          <a:lstStyle/>
          <a:p>
            <a:endParaRPr lang="pl-PL" b="1" dirty="0"/>
          </a:p>
          <a:p>
            <a:pPr>
              <a:lnSpc>
                <a:spcPct val="150000"/>
              </a:lnSpc>
            </a:pPr>
            <a:endParaRPr lang="pl-PL" sz="7200" b="1" dirty="0"/>
          </a:p>
          <a:p>
            <a:pPr>
              <a:lnSpc>
                <a:spcPct val="150000"/>
              </a:lnSpc>
            </a:pPr>
            <a:r>
              <a:rPr lang="en-US" sz="7400" b="1" dirty="0"/>
              <a:t>MOBILITY OF PHD STUDENTS - KA131</a:t>
            </a:r>
          </a:p>
          <a:p>
            <a:pPr>
              <a:lnSpc>
                <a:spcPct val="150000"/>
              </a:lnSpc>
            </a:pPr>
            <a:r>
              <a:rPr lang="en-US" sz="7200" dirty="0"/>
              <a:t>Mobility for study or internship for PhD students:</a:t>
            </a:r>
          </a:p>
          <a:p>
            <a:pPr>
              <a:lnSpc>
                <a:spcPct val="150000"/>
              </a:lnSpc>
            </a:pPr>
            <a:r>
              <a:rPr lang="en-US" sz="7200" dirty="0"/>
              <a:t>Each period of study or professional practice abroad, of any length, also as part of doctoral student mobility, can be implemented in the form of mixed mobility. (combination of physical and virtual mobility facilitating teamwork and exchange of experiences based on collaborative e-learning. For example, the virtual component could create a common online space for learners).</a:t>
            </a:r>
            <a:endParaRPr lang="pl-PL" sz="64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32" y="169157"/>
            <a:ext cx="3718691" cy="1062483"/>
          </a:xfrm>
          <a:prstGeom prst="rect">
            <a:avLst/>
          </a:prstGeom>
        </p:spPr>
      </p:pic>
    </p:spTree>
    <p:extLst>
      <p:ext uri="{BB962C8B-B14F-4D97-AF65-F5344CB8AC3E}">
        <p14:creationId xmlns:p14="http://schemas.microsoft.com/office/powerpoint/2010/main" val="114745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679783" y="976453"/>
            <a:ext cx="10202075" cy="5881547"/>
          </a:xfrm>
        </p:spPr>
        <p:txBody>
          <a:bodyPr>
            <a:normAutofit/>
          </a:bodyPr>
          <a:lstStyle/>
          <a:p>
            <a:pPr>
              <a:lnSpc>
                <a:spcPct val="150000"/>
              </a:lnSpc>
            </a:pPr>
            <a:r>
              <a:rPr lang="en-US" sz="3200" b="1" dirty="0"/>
              <a:t>MOBILITY OF PHD STUDENTS - KA131</a:t>
            </a:r>
            <a:endParaRPr lang="pl-PL" sz="64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32" y="169157"/>
            <a:ext cx="3306111" cy="944603"/>
          </a:xfrm>
          <a:prstGeom prst="rect">
            <a:avLst/>
          </a:prstGeom>
        </p:spPr>
      </p:pic>
      <p:sp>
        <p:nvSpPr>
          <p:cNvPr id="2" name="Prostokąt 1">
            <a:extLst>
              <a:ext uri="{FF2B5EF4-FFF2-40B4-BE49-F238E27FC236}">
                <a16:creationId xmlns:a16="http://schemas.microsoft.com/office/drawing/2014/main" id="{1946F73F-8BF8-45F0-A8DC-F65614DE2874}"/>
              </a:ext>
            </a:extLst>
          </p:cNvPr>
          <p:cNvSpPr/>
          <p:nvPr/>
        </p:nvSpPr>
        <p:spPr>
          <a:xfrm>
            <a:off x="7350505" y="3293005"/>
            <a:ext cx="3442996" cy="1590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p>
          <a:p>
            <a:pPr algn="ctr"/>
            <a:endParaRPr lang="pl-PL" sz="1600" dirty="0"/>
          </a:p>
          <a:p>
            <a:pPr algn="ctr"/>
            <a:endParaRPr lang="pl-PL" sz="1600" dirty="0"/>
          </a:p>
          <a:p>
            <a:pPr algn="ctr"/>
            <a:r>
              <a:rPr lang="en-US" sz="1400" dirty="0"/>
              <a:t>Participation in short-term physical mobility by combining it with a mandatory virtual component</a:t>
            </a:r>
            <a:endParaRPr lang="pl-PL" sz="1400" dirty="0"/>
          </a:p>
        </p:txBody>
      </p:sp>
      <p:sp>
        <p:nvSpPr>
          <p:cNvPr id="4" name="Prostokąt 3">
            <a:extLst>
              <a:ext uri="{FF2B5EF4-FFF2-40B4-BE49-F238E27FC236}">
                <a16:creationId xmlns:a16="http://schemas.microsoft.com/office/drawing/2014/main" id="{E9F34335-D936-4748-AC8F-C3A20AD67180}"/>
              </a:ext>
            </a:extLst>
          </p:cNvPr>
          <p:cNvSpPr/>
          <p:nvPr/>
        </p:nvSpPr>
        <p:spPr>
          <a:xfrm>
            <a:off x="1529130" y="3315733"/>
            <a:ext cx="3312367" cy="156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p>
          <a:p>
            <a:pPr algn="ctr"/>
            <a:endParaRPr lang="pl-PL" sz="1600" dirty="0"/>
          </a:p>
          <a:p>
            <a:pPr algn="ctr"/>
            <a:r>
              <a:rPr lang="en-US" sz="1400" dirty="0"/>
              <a:t>Blended mobility is a combination of physical and virtual mobility facilitating teamwork and exchange of experiences based on cooperative e-learning</a:t>
            </a:r>
            <a:endParaRPr lang="pl-PL" sz="1400" dirty="0"/>
          </a:p>
        </p:txBody>
      </p:sp>
      <p:sp>
        <p:nvSpPr>
          <p:cNvPr id="7" name="Prostokąt 6">
            <a:extLst>
              <a:ext uri="{FF2B5EF4-FFF2-40B4-BE49-F238E27FC236}">
                <a16:creationId xmlns:a16="http://schemas.microsoft.com/office/drawing/2014/main" id="{6E6AB2A6-0DE7-4795-BF37-9E0552C65AFF}"/>
              </a:ext>
            </a:extLst>
          </p:cNvPr>
          <p:cNvSpPr/>
          <p:nvPr/>
        </p:nvSpPr>
        <p:spPr>
          <a:xfrm>
            <a:off x="4441371" y="1878817"/>
            <a:ext cx="3442996" cy="639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t>Blended</a:t>
            </a:r>
            <a:r>
              <a:rPr lang="pl-PL" dirty="0"/>
              <a:t> </a:t>
            </a:r>
            <a:r>
              <a:rPr lang="pl-PL" dirty="0" err="1"/>
              <a:t>mobility</a:t>
            </a:r>
            <a:endParaRPr lang="pl-PL" dirty="0"/>
          </a:p>
        </p:txBody>
      </p:sp>
      <p:cxnSp>
        <p:nvCxnSpPr>
          <p:cNvPr id="11" name="Łącznik: łamany 10">
            <a:extLst>
              <a:ext uri="{FF2B5EF4-FFF2-40B4-BE49-F238E27FC236}">
                <a16:creationId xmlns:a16="http://schemas.microsoft.com/office/drawing/2014/main" id="{86A09A86-27C0-4C43-8E6A-7262755EE08D}"/>
              </a:ext>
            </a:extLst>
          </p:cNvPr>
          <p:cNvCxnSpPr>
            <a:cxnSpLocks/>
          </p:cNvCxnSpPr>
          <p:nvPr/>
        </p:nvCxnSpPr>
        <p:spPr>
          <a:xfrm rot="10800000" flipV="1">
            <a:off x="3266726" y="2198390"/>
            <a:ext cx="1174645" cy="10946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Łącznik: łamany 12">
            <a:extLst>
              <a:ext uri="{FF2B5EF4-FFF2-40B4-BE49-F238E27FC236}">
                <a16:creationId xmlns:a16="http://schemas.microsoft.com/office/drawing/2014/main" id="{714B8761-859A-4F63-85A3-9071BCE8EEF4}"/>
              </a:ext>
            </a:extLst>
          </p:cNvPr>
          <p:cNvCxnSpPr>
            <a:cxnSpLocks/>
          </p:cNvCxnSpPr>
          <p:nvPr/>
        </p:nvCxnSpPr>
        <p:spPr>
          <a:xfrm>
            <a:off x="7884367" y="2212391"/>
            <a:ext cx="1363077" cy="10275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Grafika 20" descr="Monitor z wypełnieniem pełnym">
            <a:extLst>
              <a:ext uri="{FF2B5EF4-FFF2-40B4-BE49-F238E27FC236}">
                <a16:creationId xmlns:a16="http://schemas.microsoft.com/office/drawing/2014/main" id="{DD3A945E-CB3B-4ABD-A0C5-D0B58B23552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1628" y="3429000"/>
            <a:ext cx="370195" cy="370195"/>
          </a:xfrm>
          <a:prstGeom prst="rect">
            <a:avLst/>
          </a:prstGeom>
        </p:spPr>
      </p:pic>
      <p:pic>
        <p:nvPicPr>
          <p:cNvPr id="23" name="Grafika 22" descr="Zmieszana osoba z wypełnieniem pełnym">
            <a:extLst>
              <a:ext uri="{FF2B5EF4-FFF2-40B4-BE49-F238E27FC236}">
                <a16:creationId xmlns:a16="http://schemas.microsoft.com/office/drawing/2014/main" id="{42047C93-B524-4048-94F6-5657493EDC7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087" y="3429000"/>
            <a:ext cx="460714" cy="460714"/>
          </a:xfrm>
          <a:prstGeom prst="rect">
            <a:avLst/>
          </a:prstGeom>
        </p:spPr>
      </p:pic>
      <p:sp>
        <p:nvSpPr>
          <p:cNvPr id="12" name="Prostokąt 11">
            <a:extLst>
              <a:ext uri="{FF2B5EF4-FFF2-40B4-BE49-F238E27FC236}">
                <a16:creationId xmlns:a16="http://schemas.microsoft.com/office/drawing/2014/main" id="{BF6DF3A7-3851-4A53-BD86-CFEC20A52384}"/>
              </a:ext>
            </a:extLst>
          </p:cNvPr>
          <p:cNvSpPr/>
          <p:nvPr/>
        </p:nvSpPr>
        <p:spPr>
          <a:xfrm>
            <a:off x="3620279" y="5184460"/>
            <a:ext cx="4879910" cy="156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a:t>S</a:t>
            </a:r>
            <a:r>
              <a:rPr lang="en-US" sz="1400" dirty="0" err="1"/>
              <a:t>tudents</a:t>
            </a:r>
            <a:r>
              <a:rPr lang="en-US" sz="1400" dirty="0"/>
              <a:t> (short cycle/bachelor/master) who are not able to participate in long-term physical study or traineeship mobility, for example, due to their study field or because they have fewer opportunities for participation, will be able to carry out a short-term physical mobility by combining it with a compulsory virtual component. </a:t>
            </a:r>
            <a:endParaRPr lang="pl-PL" sz="1400" dirty="0"/>
          </a:p>
        </p:txBody>
      </p:sp>
      <p:cxnSp>
        <p:nvCxnSpPr>
          <p:cNvPr id="8" name="Łącznik prosty ze strzałką 7">
            <a:extLst>
              <a:ext uri="{FF2B5EF4-FFF2-40B4-BE49-F238E27FC236}">
                <a16:creationId xmlns:a16="http://schemas.microsoft.com/office/drawing/2014/main" id="{F77A6915-0F5D-4417-9332-95C257054D92}"/>
              </a:ext>
            </a:extLst>
          </p:cNvPr>
          <p:cNvCxnSpPr>
            <a:stCxn id="7" idx="2"/>
          </p:cNvCxnSpPr>
          <p:nvPr/>
        </p:nvCxnSpPr>
        <p:spPr>
          <a:xfrm>
            <a:off x="6162869" y="2517964"/>
            <a:ext cx="4666" cy="2666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78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6000">
              <a:schemeClr val="accent1">
                <a:lumMod val="45000"/>
                <a:lumOff val="55000"/>
              </a:schemeClr>
            </a:gs>
            <a:gs pos="83000">
              <a:schemeClr val="accent1">
                <a:lumMod val="40000"/>
                <a:lumOff val="60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042732" y="1574518"/>
            <a:ext cx="10202075" cy="4999701"/>
          </a:xfrm>
        </p:spPr>
        <p:txBody>
          <a:bodyPr>
            <a:normAutofit fontScale="25000" lnSpcReduction="20000"/>
          </a:bodyPr>
          <a:lstStyle/>
          <a:p>
            <a:endParaRPr lang="pl-PL" b="1" dirty="0"/>
          </a:p>
          <a:p>
            <a:pPr>
              <a:lnSpc>
                <a:spcPct val="150000"/>
              </a:lnSpc>
            </a:pPr>
            <a:r>
              <a:rPr lang="en-US" sz="9600" b="1" dirty="0"/>
              <a:t>STAFF MOBILITY FOR TEACHING AND TRAINING PURPOSES:</a:t>
            </a:r>
          </a:p>
          <a:p>
            <a:pPr algn="just">
              <a:lnSpc>
                <a:spcPct val="150000"/>
              </a:lnSpc>
            </a:pPr>
            <a:endParaRPr lang="en-US" sz="9600" dirty="0"/>
          </a:p>
          <a:p>
            <a:pPr algn="just">
              <a:lnSpc>
                <a:spcPct val="150000"/>
              </a:lnSpc>
            </a:pPr>
            <a:r>
              <a:rPr lang="pl-PL" sz="9600" dirty="0"/>
              <a:t>1) </a:t>
            </a:r>
            <a:r>
              <a:rPr lang="en-US" sz="9600" dirty="0"/>
              <a:t>The duration of mobility between EU Member States and countries associated to the Program must be between 2 days and 60 days of physical mobility, excluding travel time. For invited employees of enterprises, the minimum duration of physical mobility is 1 day</a:t>
            </a:r>
          </a:p>
          <a:p>
            <a:pPr algn="just">
              <a:lnSpc>
                <a:spcPct val="150000"/>
              </a:lnSpc>
            </a:pPr>
            <a:r>
              <a:rPr lang="pl-PL" sz="9600" dirty="0"/>
              <a:t>2) </a:t>
            </a:r>
            <a:r>
              <a:rPr lang="en-US" sz="9600" dirty="0"/>
              <a:t>For mobility from third countries not associated to the </a:t>
            </a:r>
            <a:r>
              <a:rPr lang="en-US" sz="9600" dirty="0" err="1"/>
              <a:t>Programme</a:t>
            </a:r>
            <a:r>
              <a:rPr lang="en-US" sz="9600" dirty="0"/>
              <a:t>, the duration must be between 5 and 60 days, excluding travel time. The same applies to invited employees of enterprises, excluding travel time</a:t>
            </a:r>
            <a:r>
              <a:rPr lang="pl-PL" sz="9600" dirty="0"/>
              <a:t>.</a:t>
            </a:r>
            <a:endParaRPr lang="pl-PL" sz="80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32" y="126615"/>
            <a:ext cx="3671647" cy="1049042"/>
          </a:xfrm>
          <a:prstGeom prst="rect">
            <a:avLst/>
          </a:prstGeom>
        </p:spPr>
      </p:pic>
    </p:spTree>
    <p:extLst>
      <p:ext uri="{BB962C8B-B14F-4D97-AF65-F5344CB8AC3E}">
        <p14:creationId xmlns:p14="http://schemas.microsoft.com/office/powerpoint/2010/main" val="1218689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83" y="196793"/>
            <a:ext cx="4774977" cy="1364279"/>
          </a:xfrm>
          <a:prstGeom prst="rect">
            <a:avLst/>
          </a:prstGeom>
        </p:spPr>
      </p:pic>
      <p:sp>
        <p:nvSpPr>
          <p:cNvPr id="2" name="Prostokąt 1">
            <a:extLst>
              <a:ext uri="{FF2B5EF4-FFF2-40B4-BE49-F238E27FC236}">
                <a16:creationId xmlns:a16="http://schemas.microsoft.com/office/drawing/2014/main" id="{E32EB067-8C3D-4DBC-A720-990C57365712}"/>
              </a:ext>
            </a:extLst>
          </p:cNvPr>
          <p:cNvSpPr/>
          <p:nvPr/>
        </p:nvSpPr>
        <p:spPr>
          <a:xfrm>
            <a:off x="2202026" y="3435311"/>
            <a:ext cx="2286000" cy="16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Teaching staff mobility can take place in any academic discipline</a:t>
            </a:r>
            <a:endParaRPr lang="pl-PL" sz="1200" dirty="0"/>
          </a:p>
        </p:txBody>
      </p:sp>
      <p:sp>
        <p:nvSpPr>
          <p:cNvPr id="4" name="Prostokąt 3">
            <a:extLst>
              <a:ext uri="{FF2B5EF4-FFF2-40B4-BE49-F238E27FC236}">
                <a16:creationId xmlns:a16="http://schemas.microsoft.com/office/drawing/2014/main" id="{38480FBB-C258-4FD9-AA18-65DB816C462E}"/>
              </a:ext>
            </a:extLst>
          </p:cNvPr>
          <p:cNvSpPr/>
          <p:nvPr/>
        </p:nvSpPr>
        <p:spPr>
          <a:xfrm>
            <a:off x="7772092" y="3465961"/>
            <a:ext cx="2286000" cy="162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t>Participation in training abroad that is relevant to their daily work in a higher education institution. This may take the form of training (excluding conferences) or periods of job observation and teaching activities.</a:t>
            </a:r>
            <a:endParaRPr lang="pl-PL" sz="1200" dirty="0"/>
          </a:p>
        </p:txBody>
      </p:sp>
      <p:sp>
        <p:nvSpPr>
          <p:cNvPr id="6" name="Prostokąt 5">
            <a:extLst>
              <a:ext uri="{FF2B5EF4-FFF2-40B4-BE49-F238E27FC236}">
                <a16:creationId xmlns:a16="http://schemas.microsoft.com/office/drawing/2014/main" id="{EA0B3DAE-75B6-47A0-AB38-592D3F24E7EC}"/>
              </a:ext>
            </a:extLst>
          </p:cNvPr>
          <p:cNvSpPr/>
          <p:nvPr/>
        </p:nvSpPr>
        <p:spPr>
          <a:xfrm>
            <a:off x="2202026" y="5473055"/>
            <a:ext cx="2332653" cy="822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didactic activity must include at least 8 hours a week, if combined with training, min. it's 4 hours</a:t>
            </a:r>
            <a:endParaRPr lang="pl-PL" sz="1200" dirty="0"/>
          </a:p>
        </p:txBody>
      </p:sp>
      <p:cxnSp>
        <p:nvCxnSpPr>
          <p:cNvPr id="8" name="Łącznik prosty ze strzałką 7">
            <a:extLst>
              <a:ext uri="{FF2B5EF4-FFF2-40B4-BE49-F238E27FC236}">
                <a16:creationId xmlns:a16="http://schemas.microsoft.com/office/drawing/2014/main" id="{46D1D2E5-480D-4461-A5AF-F796E9008A29}"/>
              </a:ext>
            </a:extLst>
          </p:cNvPr>
          <p:cNvCxnSpPr>
            <a:cxnSpLocks/>
          </p:cNvCxnSpPr>
          <p:nvPr/>
        </p:nvCxnSpPr>
        <p:spPr>
          <a:xfrm rot="16200000" flipH="1">
            <a:off x="7332867" y="1863546"/>
            <a:ext cx="491539" cy="26729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1" name="Prostokąt 10">
            <a:extLst>
              <a:ext uri="{FF2B5EF4-FFF2-40B4-BE49-F238E27FC236}">
                <a16:creationId xmlns:a16="http://schemas.microsoft.com/office/drawing/2014/main" id="{1BD5DB10-4C9E-4FEC-9B84-65ABABA3FDE0}"/>
              </a:ext>
            </a:extLst>
          </p:cNvPr>
          <p:cNvSpPr/>
          <p:nvPr/>
        </p:nvSpPr>
        <p:spPr>
          <a:xfrm>
            <a:off x="4534680" y="2253307"/>
            <a:ext cx="3415002" cy="721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t>STAFF MOBILITY</a:t>
            </a:r>
          </a:p>
          <a:p>
            <a:pPr algn="ctr"/>
            <a:endParaRPr lang="pl-PL" dirty="0"/>
          </a:p>
        </p:txBody>
      </p:sp>
      <p:cxnSp>
        <p:nvCxnSpPr>
          <p:cNvPr id="15" name="Łącznik prosty ze strzałką 14">
            <a:extLst>
              <a:ext uri="{FF2B5EF4-FFF2-40B4-BE49-F238E27FC236}">
                <a16:creationId xmlns:a16="http://schemas.microsoft.com/office/drawing/2014/main" id="{09A5D373-9C30-4811-AD84-47B6A8329CB0}"/>
              </a:ext>
            </a:extLst>
          </p:cNvPr>
          <p:cNvCxnSpPr>
            <a:cxnSpLocks/>
            <a:stCxn id="11" idx="2"/>
            <a:endCxn id="2" idx="0"/>
          </p:cNvCxnSpPr>
          <p:nvPr/>
        </p:nvCxnSpPr>
        <p:spPr>
          <a:xfrm rot="5400000">
            <a:off x="4563160" y="1756289"/>
            <a:ext cx="460889" cy="289715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7" name="Łącznik prosty ze strzałką 16">
            <a:extLst>
              <a:ext uri="{FF2B5EF4-FFF2-40B4-BE49-F238E27FC236}">
                <a16:creationId xmlns:a16="http://schemas.microsoft.com/office/drawing/2014/main" id="{F55DCEDB-86F7-4479-8172-02A70967CE6F}"/>
              </a:ext>
            </a:extLst>
          </p:cNvPr>
          <p:cNvCxnSpPr>
            <a:cxnSpLocks/>
            <a:stCxn id="2" idx="2"/>
          </p:cNvCxnSpPr>
          <p:nvPr/>
        </p:nvCxnSpPr>
        <p:spPr>
          <a:xfrm>
            <a:off x="3345026" y="5086829"/>
            <a:ext cx="0" cy="386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082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2005781"/>
            <a:ext cx="9134167" cy="4522837"/>
          </a:xfrm>
        </p:spPr>
        <p:txBody>
          <a:bodyPr>
            <a:normAutofit fontScale="70000" lnSpcReduction="20000"/>
          </a:bodyPr>
          <a:lstStyle/>
          <a:p>
            <a:endParaRPr lang="pl-PL" b="1" dirty="0"/>
          </a:p>
          <a:p>
            <a:pPr>
              <a:lnSpc>
                <a:spcPct val="150000"/>
              </a:lnSpc>
            </a:pPr>
            <a:r>
              <a:rPr lang="en-US" sz="4600" b="1" dirty="0"/>
              <a:t>COSTS IN THE ERASMUS PLUS PROGRAM</a:t>
            </a:r>
          </a:p>
          <a:p>
            <a:pPr>
              <a:lnSpc>
                <a:spcPct val="150000"/>
              </a:lnSpc>
            </a:pPr>
            <a:r>
              <a:rPr lang="en-US" sz="4600" dirty="0"/>
              <a:t>Financing mobility by the Sending Institution</a:t>
            </a:r>
          </a:p>
          <a:p>
            <a:pPr>
              <a:lnSpc>
                <a:spcPct val="150000"/>
              </a:lnSpc>
            </a:pPr>
            <a:r>
              <a:rPr lang="en-US" sz="4600" dirty="0"/>
              <a:t>Lump sum costs: travel, accommodation and </a:t>
            </a:r>
            <a:r>
              <a:rPr lang="pl-PL" sz="4600" dirty="0" err="1"/>
              <a:t>sustenance</a:t>
            </a:r>
            <a:r>
              <a:rPr lang="en-US" sz="4600" dirty="0"/>
              <a:t>, organizational support, organization of mobility activities for people with fewer opportunities (people with disabilities), exceptional costs</a:t>
            </a:r>
            <a:endParaRPr lang="pl-PL" sz="28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0" y="142770"/>
            <a:ext cx="4774977" cy="1364279"/>
          </a:xfrm>
          <a:prstGeom prst="rect">
            <a:avLst/>
          </a:prstGeom>
        </p:spPr>
      </p:pic>
    </p:spTree>
    <p:extLst>
      <p:ext uri="{BB962C8B-B14F-4D97-AF65-F5344CB8AC3E}">
        <p14:creationId xmlns:p14="http://schemas.microsoft.com/office/powerpoint/2010/main" val="27843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1604865"/>
            <a:ext cx="10194748" cy="5021569"/>
          </a:xfrm>
        </p:spPr>
        <p:txBody>
          <a:bodyPr>
            <a:normAutofit fontScale="70000" lnSpcReduction="20000"/>
          </a:bodyPr>
          <a:lstStyle/>
          <a:p>
            <a:pPr>
              <a:lnSpc>
                <a:spcPct val="150000"/>
              </a:lnSpc>
            </a:pPr>
            <a:r>
              <a:rPr lang="en-US" sz="3400" b="1" dirty="0"/>
              <a:t>COSTS IN THE ERASMUS PLUS PROGRAM - DOCTORAL STUDENTS</a:t>
            </a:r>
          </a:p>
          <a:p>
            <a:pPr algn="l">
              <a:lnSpc>
                <a:spcPct val="150000"/>
              </a:lnSpc>
            </a:pPr>
            <a:r>
              <a:rPr lang="en-US" sz="2600" dirty="0"/>
              <a:t>1) Short-term mobilities</a:t>
            </a:r>
          </a:p>
          <a:p>
            <a:pPr>
              <a:lnSpc>
                <a:spcPct val="150000"/>
              </a:lnSpc>
            </a:pPr>
            <a:endParaRPr lang="en-US" sz="2600" dirty="0"/>
          </a:p>
          <a:p>
            <a:pPr>
              <a:lnSpc>
                <a:spcPct val="150000"/>
              </a:lnSpc>
            </a:pPr>
            <a:endParaRPr lang="en-US" sz="2600" dirty="0"/>
          </a:p>
          <a:p>
            <a:pPr>
              <a:lnSpc>
                <a:spcPct val="150000"/>
              </a:lnSpc>
            </a:pPr>
            <a:endParaRPr lang="en-US" sz="2600" dirty="0"/>
          </a:p>
          <a:p>
            <a:pPr algn="l">
              <a:lnSpc>
                <a:spcPct val="170000"/>
              </a:lnSpc>
            </a:pPr>
            <a:endParaRPr lang="pl-PL" sz="2600" dirty="0"/>
          </a:p>
          <a:p>
            <a:pPr algn="l">
              <a:lnSpc>
                <a:spcPct val="170000"/>
              </a:lnSpc>
            </a:pPr>
            <a:r>
              <a:rPr lang="en-US" sz="2600" dirty="0"/>
              <a:t>2) Long-term mobilities - PhD students from the EU to non-associated countries, regions 1-12: EUR 700</a:t>
            </a:r>
          </a:p>
          <a:p>
            <a:pPr algn="just">
              <a:lnSpc>
                <a:spcPct val="150000"/>
              </a:lnSpc>
            </a:pPr>
            <a:r>
              <a:rPr lang="en-US" sz="2600" dirty="0"/>
              <a:t>3) Mobilities of doctoral students from third countries not associated with the Program from regions 1-12 to EU Member States: from EUR 800 to 900</a:t>
            </a:r>
            <a:endParaRPr lang="pl-PL" sz="28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0" y="142770"/>
            <a:ext cx="4774977" cy="1364279"/>
          </a:xfrm>
          <a:prstGeom prst="rect">
            <a:avLst/>
          </a:prstGeom>
        </p:spPr>
      </p:pic>
      <p:graphicFrame>
        <p:nvGraphicFramePr>
          <p:cNvPr id="2" name="Tabela 1">
            <a:extLst>
              <a:ext uri="{FF2B5EF4-FFF2-40B4-BE49-F238E27FC236}">
                <a16:creationId xmlns:a16="http://schemas.microsoft.com/office/drawing/2014/main" id="{8D9D5795-D035-43A2-9F2D-BFB6CC18FCA1}"/>
              </a:ext>
            </a:extLst>
          </p:cNvPr>
          <p:cNvGraphicFramePr>
            <a:graphicFrameLocks noGrp="1"/>
          </p:cNvGraphicFramePr>
          <p:nvPr>
            <p:extLst>
              <p:ext uri="{D42A27DB-BD31-4B8C-83A1-F6EECF244321}">
                <p14:modId xmlns:p14="http://schemas.microsoft.com/office/powerpoint/2010/main" val="1835059374"/>
              </p:ext>
            </p:extLst>
          </p:nvPr>
        </p:nvGraphicFramePr>
        <p:xfrm>
          <a:off x="2705878" y="2771192"/>
          <a:ext cx="6584550" cy="1716832"/>
        </p:xfrm>
        <a:graphic>
          <a:graphicData uri="http://schemas.openxmlformats.org/drawingml/2006/table">
            <a:tbl>
              <a:tblPr firstRow="1" firstCol="1" bandRow="1"/>
              <a:tblGrid>
                <a:gridCol w="3292275">
                  <a:extLst>
                    <a:ext uri="{9D8B030D-6E8A-4147-A177-3AD203B41FA5}">
                      <a16:colId xmlns:a16="http://schemas.microsoft.com/office/drawing/2014/main" val="139342726"/>
                    </a:ext>
                  </a:extLst>
                </a:gridCol>
                <a:gridCol w="3292275">
                  <a:extLst>
                    <a:ext uri="{9D8B030D-6E8A-4147-A177-3AD203B41FA5}">
                      <a16:colId xmlns:a16="http://schemas.microsoft.com/office/drawing/2014/main" val="1717332314"/>
                    </a:ext>
                  </a:extLst>
                </a:gridCol>
              </a:tblGrid>
              <a:tr h="1042586">
                <a:tc>
                  <a:txBody>
                    <a:bodyPr/>
                    <a:lstStyle/>
                    <a:p>
                      <a:pPr>
                        <a:lnSpc>
                          <a:spcPct val="107000"/>
                        </a:lnSpc>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duration of the physical activity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Amount (for all EU Member States and third countries associated to the Program or third countries not associated to the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866692"/>
                  </a:ext>
                </a:extLst>
              </a:tr>
              <a:tr h="337123">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up to the 14th day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79 EUR per </a:t>
                      </a:r>
                      <a:r>
                        <a:rPr lang="pl-PL" sz="1600" dirty="0" err="1">
                          <a:effectLst/>
                          <a:latin typeface="Calibri" panose="020F0502020204030204" pitchFamily="34" charset="0"/>
                          <a:ea typeface="Calibri" panose="020F0502020204030204" pitchFamily="34" charset="0"/>
                          <a:cs typeface="Times New Roman" panose="02020603050405020304" pitchFamily="18" charset="0"/>
                        </a:rPr>
                        <a:t>day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921094"/>
                  </a:ext>
                </a:extLst>
              </a:tr>
              <a:tr h="337123">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from the 15th to the 30th day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56 EUR per </a:t>
                      </a:r>
                      <a:r>
                        <a:rPr lang="pl-PL" sz="1600" dirty="0" err="1">
                          <a:effectLst/>
                          <a:latin typeface="Calibri" panose="020F0502020204030204" pitchFamily="34" charset="0"/>
                          <a:ea typeface="Calibri" panose="020F0502020204030204" pitchFamily="34" charset="0"/>
                          <a:cs typeface="Times New Roman" panose="02020603050405020304" pitchFamily="18" charset="0"/>
                        </a:rPr>
                        <a:t>day</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727198"/>
                  </a:ext>
                </a:extLst>
              </a:tr>
            </a:tbl>
          </a:graphicData>
        </a:graphic>
      </p:graphicFrame>
    </p:spTree>
    <p:extLst>
      <p:ext uri="{BB962C8B-B14F-4D97-AF65-F5344CB8AC3E}">
        <p14:creationId xmlns:p14="http://schemas.microsoft.com/office/powerpoint/2010/main" val="48186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344646" y="181356"/>
            <a:ext cx="10194748" cy="5021569"/>
          </a:xfrm>
        </p:spPr>
        <p:txBody>
          <a:bodyPr>
            <a:normAutofit/>
          </a:bodyPr>
          <a:lstStyle/>
          <a:p>
            <a:pPr>
              <a:lnSpc>
                <a:spcPct val="150000"/>
              </a:lnSpc>
            </a:pPr>
            <a:r>
              <a:rPr lang="pl-PL" sz="2600" b="1" dirty="0"/>
              <a:t>ERASMUS PLUS COST – SCIENTIFIC STAFF</a:t>
            </a:r>
          </a:p>
          <a:p>
            <a:pPr marL="742950" indent="-742950" algn="just">
              <a:lnSpc>
                <a:spcPct val="150000"/>
              </a:lnSpc>
              <a:buAutoNum type="arabicParenR"/>
            </a:pPr>
            <a:endParaRPr lang="pl-PL" sz="2800" dirty="0"/>
          </a:p>
        </p:txBody>
      </p:sp>
      <p:graphicFrame>
        <p:nvGraphicFramePr>
          <p:cNvPr id="6" name="Tabela 5">
            <a:extLst>
              <a:ext uri="{FF2B5EF4-FFF2-40B4-BE49-F238E27FC236}">
                <a16:creationId xmlns:a16="http://schemas.microsoft.com/office/drawing/2014/main" id="{07C56657-BFD9-49F4-9F4D-4A10F731AC75}"/>
              </a:ext>
            </a:extLst>
          </p:cNvPr>
          <p:cNvGraphicFramePr>
            <a:graphicFrameLocks noGrp="1"/>
          </p:cNvGraphicFramePr>
          <p:nvPr>
            <p:extLst>
              <p:ext uri="{D42A27DB-BD31-4B8C-83A1-F6EECF244321}">
                <p14:modId xmlns:p14="http://schemas.microsoft.com/office/powerpoint/2010/main" val="947531812"/>
              </p:ext>
            </p:extLst>
          </p:nvPr>
        </p:nvGraphicFramePr>
        <p:xfrm>
          <a:off x="2920482" y="1261490"/>
          <a:ext cx="7482078" cy="5217599"/>
        </p:xfrm>
        <a:graphic>
          <a:graphicData uri="http://schemas.openxmlformats.org/drawingml/2006/table">
            <a:tbl>
              <a:tblPr firstRow="1" firstCol="1" bandRow="1"/>
              <a:tblGrid>
                <a:gridCol w="2910872">
                  <a:extLst>
                    <a:ext uri="{9D8B030D-6E8A-4147-A177-3AD203B41FA5}">
                      <a16:colId xmlns:a16="http://schemas.microsoft.com/office/drawing/2014/main" val="3087402693"/>
                    </a:ext>
                  </a:extLst>
                </a:gridCol>
                <a:gridCol w="2333518">
                  <a:extLst>
                    <a:ext uri="{9D8B030D-6E8A-4147-A177-3AD203B41FA5}">
                      <a16:colId xmlns:a16="http://schemas.microsoft.com/office/drawing/2014/main" val="3804536682"/>
                    </a:ext>
                  </a:extLst>
                </a:gridCol>
                <a:gridCol w="2237688">
                  <a:extLst>
                    <a:ext uri="{9D8B030D-6E8A-4147-A177-3AD203B41FA5}">
                      <a16:colId xmlns:a16="http://schemas.microsoft.com/office/drawing/2014/main" val="2161119091"/>
                    </a:ext>
                  </a:extLst>
                </a:gridCol>
              </a:tblGrid>
              <a:tr h="999627">
                <a:tc rowSpan="2">
                  <a:txBody>
                    <a:bodyPr/>
                    <a:lstStyle/>
                    <a:p>
                      <a:pPr algn="ctr">
                        <a:lnSpc>
                          <a:spcPct val="107000"/>
                        </a:lnSpc>
                        <a:spcAft>
                          <a:spcPts val="800"/>
                        </a:spcAft>
                      </a:pPr>
                      <a:r>
                        <a:rPr lang="pl-PL" sz="1800" b="1" dirty="0">
                          <a:effectLst/>
                          <a:latin typeface="Calibri" panose="020F0502020204030204" pitchFamily="34" charset="0"/>
                          <a:ea typeface="Calibri" panose="020F0502020204030204" pitchFamily="34" charset="0"/>
                          <a:cs typeface="Times New Roman" panose="02020603050405020304" pitchFamily="18" charset="0"/>
                        </a:rPr>
                        <a:t>Host country</a:t>
                      </a:r>
                      <a:endParaRPr lang="pl-PL"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Employees from EU Member States and third countries associated with the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Programme</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Employees from third countries not associated with the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Programme</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984625"/>
                  </a:ext>
                </a:extLst>
              </a:tr>
              <a:tr h="241603">
                <a:tc vMerge="1">
                  <a:txBody>
                    <a:bodyPr/>
                    <a:lstStyle/>
                    <a:p>
                      <a:endParaRPr lang="pl-PL"/>
                    </a:p>
                  </a:txBody>
                  <a:tcPr/>
                </a:tc>
                <a:tc>
                  <a:txBody>
                    <a:bodyPr/>
                    <a:lstStyle/>
                    <a:p>
                      <a:pPr algn="ctr">
                        <a:lnSpc>
                          <a:spcPct val="107000"/>
                        </a:lnSpc>
                        <a:spcAft>
                          <a:spcPts val="800"/>
                        </a:spcAft>
                      </a:pP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Amount</a:t>
                      </a:r>
                      <a:r>
                        <a:rPr lang="pl-PL" sz="1050" b="1" dirty="0">
                          <a:effectLst/>
                          <a:latin typeface="Calibri" panose="020F0502020204030204" pitchFamily="34" charset="0"/>
                          <a:ea typeface="Calibri" panose="020F0502020204030204" pitchFamily="34" charset="0"/>
                          <a:cs typeface="Times New Roman" panose="02020603050405020304" pitchFamily="18" charset="0"/>
                        </a:rPr>
                        <a:t> min.–max (per </a:t>
                      </a: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day</a:t>
                      </a:r>
                      <a:r>
                        <a:rPr lang="pl-PL" sz="1050" b="1" dirty="0">
                          <a:effectLst/>
                          <a:latin typeface="Calibri" panose="020F0502020204030204" pitchFamily="34"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Daily</a:t>
                      </a:r>
                      <a:r>
                        <a:rPr lang="pl-PL" sz="1050" b="1" dirty="0">
                          <a:effectLst/>
                          <a:latin typeface="Calibri" panose="020F0502020204030204" pitchFamily="34" charset="0"/>
                          <a:ea typeface="Calibri" panose="020F0502020204030204" pitchFamily="34" charset="0"/>
                          <a:cs typeface="Times New Roman" panose="02020603050405020304" pitchFamily="18" charset="0"/>
                        </a:rPr>
                        <a:t> </a:t>
                      </a: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amount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321171"/>
                  </a:ext>
                </a:extLst>
              </a:tr>
              <a:tr h="746954">
                <a:tc>
                  <a:txBody>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Dania, Finlandia,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Islandia</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Irlandia</a:t>
                      </a:r>
                      <a:r>
                        <a:rPr lang="en-GB" sz="1400" dirty="0">
                          <a:effectLst/>
                          <a:latin typeface="Calibri" panose="020F0502020204030204" pitchFamily="34" charset="0"/>
                          <a:ea typeface="Calibri" panose="020F0502020204030204" pitchFamily="34" charset="0"/>
                          <a:cs typeface="Times New Roman" panose="02020603050405020304" pitchFamily="18" charset="0"/>
                        </a:rPr>
                        <a:t>, Liechtenstein,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Luksemburg</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Norwegia</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Szwecja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90–180 EUR</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180</a:t>
                      </a:r>
                      <a:r>
                        <a:rPr lang="pl-PL" sz="2000" dirty="0">
                          <a:effectLst/>
                          <a:latin typeface="Calibri" panose="020F0502020204030204" pitchFamily="34" charset="0"/>
                          <a:ea typeface="Calibri" panose="020F0502020204030204" pitchFamily="34" charset="0"/>
                          <a:cs typeface="Times New Roman" panose="02020603050405020304" pitchFamily="18" charset="0"/>
                        </a:rPr>
                        <a:t>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980640"/>
                  </a:ext>
                </a:extLst>
              </a:tr>
              <a:tr h="494278">
                <a:tc>
                  <a:txBody>
                    <a:bodyPr/>
                    <a:lstStyle/>
                    <a:p>
                      <a:pPr>
                        <a:lnSpc>
                          <a:spcPct val="107000"/>
                        </a:lnSpc>
                        <a:spcAft>
                          <a:spcPts val="8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regionu 14</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90–180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225843"/>
                  </a:ext>
                </a:extLst>
              </a:tr>
              <a:tr h="746954">
                <a:tc>
                  <a:txBody>
                    <a:bodyPr/>
                    <a:lstStyle/>
                    <a:p>
                      <a:pPr>
                        <a:lnSpc>
                          <a:spcPct val="107000"/>
                        </a:lnSpc>
                        <a:spcAft>
                          <a:spcPts val="8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Austria, Belgia, Cypr, Francja, Niemcy, Grecja, Włochy, Malta, Niderlandy, Portugalia i Hiszpania.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79–160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160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7261"/>
                  </a:ext>
                </a:extLst>
              </a:tr>
              <a:tr h="494278">
                <a:tc>
                  <a:txBody>
                    <a:bodyPr/>
                    <a:lstStyle/>
                    <a:p>
                      <a:pPr>
                        <a:lnSpc>
                          <a:spcPct val="107000"/>
                        </a:lnSpc>
                        <a:spcAft>
                          <a:spcPts val="8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regionu 13</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79–160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920117"/>
                  </a:ext>
                </a:extLst>
              </a:tr>
              <a:tr h="999627">
                <a:tc>
                  <a:txBody>
                    <a:bodyPr/>
                    <a:lstStyle/>
                    <a:p>
                      <a:pPr>
                        <a:lnSpc>
                          <a:spcPct val="107000"/>
                        </a:lnSpc>
                        <a:spcAft>
                          <a:spcPts val="8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Bułgaria, Chorwacja, Czechy, Estonia, Węgry, Łotwa, Litwa, Macedonia Północna, Polska, Rumunia, Serbia, Słowacja, Słowenia, Turcja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67–140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140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568831"/>
                  </a:ext>
                </a:extLst>
              </a:tr>
              <a:tr h="494278">
                <a:tc>
                  <a:txBody>
                    <a:bodyPr/>
                    <a:lstStyle/>
                    <a:p>
                      <a:pPr>
                        <a:lnSpc>
                          <a:spcPct val="107000"/>
                        </a:lnSpc>
                        <a:spcAft>
                          <a:spcPts val="8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regionów 1– 12</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180 </a:t>
                      </a:r>
                      <a:r>
                        <a:rPr lang="pl-PL" sz="18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738327"/>
                  </a:ext>
                </a:extLst>
              </a:tr>
            </a:tbl>
          </a:graphicData>
        </a:graphic>
      </p:graphicFrame>
      <p:pic>
        <p:nvPicPr>
          <p:cNvPr id="4" name="Obraz 3">
            <a:extLst>
              <a:ext uri="{FF2B5EF4-FFF2-40B4-BE49-F238E27FC236}">
                <a16:creationId xmlns:a16="http://schemas.microsoft.com/office/drawing/2014/main" id="{D7873E5F-EA68-47BD-8522-6248065D8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8" y="115843"/>
            <a:ext cx="2787622" cy="810546"/>
          </a:xfrm>
          <a:prstGeom prst="rect">
            <a:avLst/>
          </a:prstGeom>
        </p:spPr>
      </p:pic>
    </p:spTree>
    <p:extLst>
      <p:ext uri="{BB962C8B-B14F-4D97-AF65-F5344CB8AC3E}">
        <p14:creationId xmlns:p14="http://schemas.microsoft.com/office/powerpoint/2010/main" val="1399681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EE009AB3-5009-4405-8F23-81CA59D921BD}"/>
              </a:ext>
            </a:extLst>
          </p:cNvPr>
          <p:cNvGraphicFramePr>
            <a:graphicFrameLocks noGrp="1"/>
          </p:cNvGraphicFramePr>
          <p:nvPr>
            <p:extLst>
              <p:ext uri="{D42A27DB-BD31-4B8C-83A1-F6EECF244321}">
                <p14:modId xmlns:p14="http://schemas.microsoft.com/office/powerpoint/2010/main" val="242321273"/>
              </p:ext>
            </p:extLst>
          </p:nvPr>
        </p:nvGraphicFramePr>
        <p:xfrm>
          <a:off x="2780522" y="1101012"/>
          <a:ext cx="6288834" cy="5215939"/>
        </p:xfrm>
        <a:graphic>
          <a:graphicData uri="http://schemas.openxmlformats.org/drawingml/2006/table">
            <a:tbl>
              <a:tblPr firstRow="1" firstCol="1" bandRow="1"/>
              <a:tblGrid>
                <a:gridCol w="2483623">
                  <a:extLst>
                    <a:ext uri="{9D8B030D-6E8A-4147-A177-3AD203B41FA5}">
                      <a16:colId xmlns:a16="http://schemas.microsoft.com/office/drawing/2014/main" val="408300301"/>
                    </a:ext>
                  </a:extLst>
                </a:gridCol>
                <a:gridCol w="1942492">
                  <a:extLst>
                    <a:ext uri="{9D8B030D-6E8A-4147-A177-3AD203B41FA5}">
                      <a16:colId xmlns:a16="http://schemas.microsoft.com/office/drawing/2014/main" val="3567133978"/>
                    </a:ext>
                  </a:extLst>
                </a:gridCol>
                <a:gridCol w="1862719">
                  <a:extLst>
                    <a:ext uri="{9D8B030D-6E8A-4147-A177-3AD203B41FA5}">
                      <a16:colId xmlns:a16="http://schemas.microsoft.com/office/drawing/2014/main" val="1594810259"/>
                    </a:ext>
                  </a:extLst>
                </a:gridCol>
              </a:tblGrid>
              <a:tr h="961745">
                <a:tc rowSpan="2">
                  <a:txBody>
                    <a:bodyPr/>
                    <a:lstStyle/>
                    <a:p>
                      <a:pPr algn="ctr">
                        <a:lnSpc>
                          <a:spcPct val="107000"/>
                        </a:lnSpc>
                        <a:spcAft>
                          <a:spcPts val="800"/>
                        </a:spcAft>
                      </a:pPr>
                      <a:r>
                        <a:rPr lang="pl-PL" sz="1800" b="1" dirty="0">
                          <a:effectLst/>
                          <a:latin typeface="Calibri" panose="020F0502020204030204" pitchFamily="34" charset="0"/>
                          <a:ea typeface="Calibri" panose="020F0502020204030204" pitchFamily="34" charset="0"/>
                          <a:cs typeface="Times New Roman" panose="02020603050405020304" pitchFamily="18" charset="0"/>
                        </a:rPr>
                        <a:t>Host country</a:t>
                      </a:r>
                      <a:endParaRPr lang="pl-PL"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Employees from EU Member States and third countries associated with the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Programme</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Employees from third countries not associated with the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Programme</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362531"/>
                  </a:ext>
                </a:extLst>
              </a:tr>
              <a:tr h="258945">
                <a:tc vMerge="1">
                  <a:txBody>
                    <a:bodyPr/>
                    <a:lstStyle/>
                    <a:p>
                      <a:endParaRPr lang="pl-PL"/>
                    </a:p>
                  </a:txBody>
                  <a:tcPr/>
                </a:tc>
                <a:tc>
                  <a:txBody>
                    <a:bodyPr/>
                    <a:lstStyle/>
                    <a:p>
                      <a:pPr algn="ctr">
                        <a:lnSpc>
                          <a:spcPct val="107000"/>
                        </a:lnSpc>
                        <a:spcAft>
                          <a:spcPts val="800"/>
                        </a:spcAft>
                      </a:pP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Amount</a:t>
                      </a:r>
                      <a:r>
                        <a:rPr lang="pl-PL" sz="1050" b="1" dirty="0">
                          <a:effectLst/>
                          <a:latin typeface="Calibri" panose="020F0502020204030204" pitchFamily="34" charset="0"/>
                          <a:ea typeface="Calibri" panose="020F0502020204030204" pitchFamily="34" charset="0"/>
                          <a:cs typeface="Times New Roman" panose="02020603050405020304" pitchFamily="18" charset="0"/>
                        </a:rPr>
                        <a:t> min.–max (per </a:t>
                      </a: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day</a:t>
                      </a:r>
                      <a:r>
                        <a:rPr lang="pl-PL" sz="1050" b="1" dirty="0">
                          <a:effectLst/>
                          <a:latin typeface="Calibri" panose="020F0502020204030204" pitchFamily="34"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Daily</a:t>
                      </a:r>
                      <a:r>
                        <a:rPr lang="pl-PL" sz="1050" b="1" dirty="0">
                          <a:effectLst/>
                          <a:latin typeface="Calibri" panose="020F0502020204030204" pitchFamily="34" charset="0"/>
                          <a:ea typeface="Calibri" panose="020F0502020204030204" pitchFamily="34" charset="0"/>
                          <a:cs typeface="Times New Roman" panose="02020603050405020304" pitchFamily="18" charset="0"/>
                        </a:rPr>
                        <a:t> </a:t>
                      </a:r>
                      <a:r>
                        <a:rPr lang="pl-PL" sz="1050" b="1" dirty="0" err="1">
                          <a:effectLst/>
                          <a:latin typeface="Calibri" panose="020F0502020204030204" pitchFamily="34" charset="0"/>
                          <a:ea typeface="Calibri" panose="020F0502020204030204" pitchFamily="34" charset="0"/>
                          <a:cs typeface="Times New Roman" panose="02020603050405020304" pitchFamily="18" charset="0"/>
                        </a:rPr>
                        <a:t>amount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454232"/>
                  </a:ext>
                </a:extLst>
              </a:tr>
              <a:tr h="718646">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Dania, Finlandia,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Islandia</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Irlandia</a:t>
                      </a:r>
                      <a:r>
                        <a:rPr lang="en-GB" sz="1200" dirty="0">
                          <a:effectLst/>
                          <a:latin typeface="Calibri" panose="020F0502020204030204" pitchFamily="34" charset="0"/>
                          <a:ea typeface="Calibri" panose="020F0502020204030204" pitchFamily="34" charset="0"/>
                          <a:cs typeface="Times New Roman" panose="02020603050405020304" pitchFamily="18" charset="0"/>
                        </a:rPr>
                        <a:t>, Liechtenstein,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Luksemburg</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Norwegia</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Szwecja</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90–180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180</a:t>
                      </a:r>
                      <a:r>
                        <a:rPr lang="pl-PL" sz="1800" dirty="0">
                          <a:effectLst/>
                          <a:latin typeface="Calibri" panose="020F0502020204030204" pitchFamily="34" charset="0"/>
                          <a:ea typeface="Calibri" panose="020F0502020204030204" pitchFamily="34" charset="0"/>
                          <a:cs typeface="Times New Roman" panose="02020603050405020304" pitchFamily="18" charset="0"/>
                        </a:rPr>
                        <a:t>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068924"/>
                  </a:ext>
                </a:extLst>
              </a:tr>
              <a:tr h="475547">
                <a:tc>
                  <a:txBody>
                    <a:bodyPr/>
                    <a:lstStyle/>
                    <a:p>
                      <a:pPr>
                        <a:lnSpc>
                          <a:spcPct val="107000"/>
                        </a:lnSpc>
                        <a:spcAft>
                          <a:spcPts val="800"/>
                        </a:spcAft>
                      </a:pPr>
                      <a:r>
                        <a:rPr lang="pl-PL" sz="120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regionu 14</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90–180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108204"/>
                  </a:ext>
                </a:extLst>
              </a:tr>
              <a:tr h="718646">
                <a:tc>
                  <a:txBody>
                    <a:bodyPr/>
                    <a:lstStyle/>
                    <a:p>
                      <a:pPr>
                        <a:lnSpc>
                          <a:spcPct val="107000"/>
                        </a:lnSpc>
                        <a:spcAft>
                          <a:spcPts val="800"/>
                        </a:spcAft>
                      </a:pPr>
                      <a:r>
                        <a:rPr lang="pl-PL" sz="1200">
                          <a:effectLst/>
                          <a:latin typeface="Calibri" panose="020F0502020204030204" pitchFamily="34" charset="0"/>
                          <a:ea typeface="Calibri" panose="020F0502020204030204" pitchFamily="34" charset="0"/>
                          <a:cs typeface="Times New Roman" panose="02020603050405020304" pitchFamily="18" charset="0"/>
                        </a:rPr>
                        <a:t>Austria, Belgia, Cypr, Francja, Niemcy, Grecja, Włochy, Malta, Niderlandy, Portugalia i Hiszpania.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79–160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160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752369"/>
                  </a:ext>
                </a:extLst>
              </a:tr>
              <a:tr h="475547">
                <a:tc>
                  <a:txBody>
                    <a:bodyPr/>
                    <a:lstStyle/>
                    <a:p>
                      <a:pPr>
                        <a:lnSpc>
                          <a:spcPct val="107000"/>
                        </a:lnSpc>
                        <a:spcAft>
                          <a:spcPts val="800"/>
                        </a:spcAft>
                      </a:pPr>
                      <a:r>
                        <a:rPr lang="pl-PL" sz="120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regionu 13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79–160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025733"/>
                  </a:ext>
                </a:extLst>
              </a:tr>
              <a:tr h="961745">
                <a:tc>
                  <a:txBody>
                    <a:bodyPr/>
                    <a:lstStyle/>
                    <a:p>
                      <a:pPr>
                        <a:lnSpc>
                          <a:spcPct val="107000"/>
                        </a:lnSpc>
                        <a:spcAft>
                          <a:spcPts val="800"/>
                        </a:spcAft>
                      </a:pPr>
                      <a:r>
                        <a:rPr lang="pl-PL" sz="1200">
                          <a:effectLst/>
                          <a:latin typeface="Calibri" panose="020F0502020204030204" pitchFamily="34" charset="0"/>
                          <a:ea typeface="Calibri" panose="020F0502020204030204" pitchFamily="34" charset="0"/>
                          <a:cs typeface="Times New Roman" panose="02020603050405020304" pitchFamily="18" charset="0"/>
                        </a:rPr>
                        <a:t>Bułgaria, Chorwacja, Czechy, Estonia, Węgry, Łotwa, Litwa, Macedonia Północna, Polska, Rumunia, Serbia, Słowacja, Słowenia, Turcja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67–140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140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052050"/>
                  </a:ext>
                </a:extLst>
              </a:tr>
              <a:tr h="475547">
                <a:tc>
                  <a:txBody>
                    <a:bodyPr/>
                    <a:lstStyle/>
                    <a:p>
                      <a:pPr>
                        <a:lnSpc>
                          <a:spcPct val="107000"/>
                        </a:lnSpc>
                        <a:spcAft>
                          <a:spcPts val="800"/>
                        </a:spcAft>
                      </a:pPr>
                      <a:r>
                        <a:rPr lang="pl-PL" sz="1200" dirty="0">
                          <a:effectLst/>
                          <a:latin typeface="Calibri" panose="020F0502020204030204" pitchFamily="34" charset="0"/>
                          <a:ea typeface="Calibri" panose="020F0502020204030204" pitchFamily="34" charset="0"/>
                          <a:cs typeface="Times New Roman" panose="02020603050405020304" pitchFamily="18" charset="0"/>
                        </a:rPr>
                        <a:t>Państwa trzecie niestowarzyszone z Programem z regionów 1– 12</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180 </a:t>
                      </a:r>
                      <a:r>
                        <a:rPr lang="pl-PL" sz="1600" dirty="0">
                          <a:effectLst/>
                          <a:latin typeface="Calibri" panose="020F0502020204030204" pitchFamily="34" charset="0"/>
                          <a:ea typeface="Calibri" panose="020F0502020204030204" pitchFamily="34" charset="0"/>
                          <a:cs typeface="Times New Roman" panose="02020603050405020304" pitchFamily="18" charset="0"/>
                        </a:rPr>
                        <a:t>EUR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l-PL" sz="1800" dirty="0">
                          <a:effectLst/>
                          <a:latin typeface="Calibri" panose="020F0502020204030204" pitchFamily="34" charset="0"/>
                          <a:ea typeface="Calibri" panose="020F0502020204030204" pitchFamily="34" charset="0"/>
                          <a:cs typeface="Times New Roman" panose="02020603050405020304" pitchFamily="18" charset="0"/>
                        </a:rPr>
                        <a:t>NOT ELIGIBLE</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50196"/>
                  </a:ext>
                </a:extLst>
              </a:tr>
            </a:tbl>
          </a:graphicData>
        </a:graphic>
      </p:graphicFrame>
      <p:sp>
        <p:nvSpPr>
          <p:cNvPr id="4" name="pole tekstowe 3">
            <a:extLst>
              <a:ext uri="{FF2B5EF4-FFF2-40B4-BE49-F238E27FC236}">
                <a16:creationId xmlns:a16="http://schemas.microsoft.com/office/drawing/2014/main" id="{17318A02-5FDB-416A-A104-E4261C38291C}"/>
              </a:ext>
            </a:extLst>
          </p:cNvPr>
          <p:cNvSpPr txBox="1"/>
          <p:nvPr/>
        </p:nvSpPr>
        <p:spPr>
          <a:xfrm>
            <a:off x="3729912" y="125174"/>
            <a:ext cx="6097554" cy="464871"/>
          </a:xfrm>
          <a:prstGeom prst="rect">
            <a:avLst/>
          </a:prstGeom>
          <a:noFill/>
        </p:spPr>
        <p:txBody>
          <a:bodyPr wrap="square">
            <a:spAutoFit/>
          </a:bodyPr>
          <a:lstStyle/>
          <a:p>
            <a:pPr>
              <a:lnSpc>
                <a:spcPct val="150000"/>
              </a:lnSpc>
            </a:pPr>
            <a:r>
              <a:rPr lang="pl-PL" sz="1800" b="1" dirty="0"/>
              <a:t>ERASMUS PLUS COST – SCIENTIFIC STAFF</a:t>
            </a:r>
          </a:p>
        </p:txBody>
      </p:sp>
      <p:pic>
        <p:nvPicPr>
          <p:cNvPr id="5" name="Obraz 4">
            <a:extLst>
              <a:ext uri="{FF2B5EF4-FFF2-40B4-BE49-F238E27FC236}">
                <a16:creationId xmlns:a16="http://schemas.microsoft.com/office/drawing/2014/main" id="{43EB508B-CB48-497E-BBC0-A336F5E77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8" y="125174"/>
            <a:ext cx="2787622" cy="810546"/>
          </a:xfrm>
          <a:prstGeom prst="rect">
            <a:avLst/>
          </a:prstGeom>
        </p:spPr>
      </p:pic>
    </p:spTree>
    <p:extLst>
      <p:ext uri="{BB962C8B-B14F-4D97-AF65-F5344CB8AC3E}">
        <p14:creationId xmlns:p14="http://schemas.microsoft.com/office/powerpoint/2010/main" val="461944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964756" y="159056"/>
            <a:ext cx="9134167" cy="4522837"/>
          </a:xfrm>
        </p:spPr>
        <p:txBody>
          <a:bodyPr>
            <a:normAutofit/>
          </a:bodyPr>
          <a:lstStyle/>
          <a:p>
            <a:pPr>
              <a:lnSpc>
                <a:spcPct val="150000"/>
              </a:lnSpc>
            </a:pPr>
            <a:endParaRPr lang="pl-PL" sz="2800" b="1" dirty="0"/>
          </a:p>
          <a:p>
            <a:pPr>
              <a:lnSpc>
                <a:spcPct val="150000"/>
              </a:lnSpc>
            </a:pPr>
            <a:r>
              <a:rPr lang="pl-PL" sz="2800" b="1" dirty="0"/>
              <a:t>TRAVEL COSTS IN ERASMUS PLUS PROGRAMME</a:t>
            </a:r>
          </a:p>
        </p:txBody>
      </p:sp>
      <p:pic>
        <p:nvPicPr>
          <p:cNvPr id="1026" name="Picture 2">
            <a:extLst>
              <a:ext uri="{FF2B5EF4-FFF2-40B4-BE49-F238E27FC236}">
                <a16:creationId xmlns:a16="http://schemas.microsoft.com/office/drawing/2014/main" id="{57A5188B-0405-4C4E-9142-1EB4DB5D1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163" y="1565404"/>
            <a:ext cx="9801760" cy="4863387"/>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C8E6FF13-BED8-4C4B-B8FD-52564AA84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9" y="51683"/>
            <a:ext cx="3416303" cy="993345"/>
          </a:xfrm>
          <a:prstGeom prst="rect">
            <a:avLst/>
          </a:prstGeom>
        </p:spPr>
      </p:pic>
    </p:spTree>
    <p:extLst>
      <p:ext uri="{BB962C8B-B14F-4D97-AF65-F5344CB8AC3E}">
        <p14:creationId xmlns:p14="http://schemas.microsoft.com/office/powerpoint/2010/main" val="2488602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408899" y="1828500"/>
            <a:ext cx="9134167" cy="4852219"/>
          </a:xfrm>
        </p:spPr>
        <p:txBody>
          <a:bodyPr>
            <a:normAutofit fontScale="25000" lnSpcReduction="20000"/>
          </a:bodyPr>
          <a:lstStyle/>
          <a:p>
            <a:endParaRPr lang="pl-PL" sz="9600" b="1" dirty="0"/>
          </a:p>
          <a:p>
            <a:pPr>
              <a:lnSpc>
                <a:spcPct val="150000"/>
              </a:lnSpc>
            </a:pPr>
            <a:r>
              <a:rPr lang="en-US" sz="9600" b="1" dirty="0"/>
              <a:t>APPLICATION IN COMPETITION KA171</a:t>
            </a:r>
          </a:p>
          <a:p>
            <a:pPr>
              <a:lnSpc>
                <a:spcPct val="150000"/>
              </a:lnSpc>
            </a:pPr>
            <a:endParaRPr lang="en-US" b="1" dirty="0"/>
          </a:p>
          <a:p>
            <a:pPr algn="just">
              <a:lnSpc>
                <a:spcPct val="150000"/>
              </a:lnSpc>
            </a:pPr>
            <a:r>
              <a:rPr lang="en-US" sz="5600" dirty="0"/>
              <a:t>Registration in the system and assignment of an OID number to a foreign organization</a:t>
            </a:r>
          </a:p>
          <a:p>
            <a:pPr algn="just">
              <a:lnSpc>
                <a:spcPct val="150000"/>
              </a:lnSpc>
            </a:pPr>
            <a:r>
              <a:rPr lang="en-US" sz="5600" dirty="0"/>
              <a:t>Description of previous experience in cooperation with institutions in those third countries that are not associated with the </a:t>
            </a:r>
            <a:r>
              <a:rPr lang="en-US" sz="5600" dirty="0" err="1"/>
              <a:t>Programme</a:t>
            </a:r>
            <a:r>
              <a:rPr lang="en-US" sz="5600" dirty="0"/>
              <a:t>.</a:t>
            </a:r>
          </a:p>
          <a:p>
            <a:pPr algn="just">
              <a:lnSpc>
                <a:spcPct val="150000"/>
              </a:lnSpc>
            </a:pPr>
            <a:r>
              <a:rPr lang="en-US" sz="5600" dirty="0"/>
              <a:t>How this project will contribute to new cooperation in the field of education and/or research in the region - future cooperation.</a:t>
            </a:r>
          </a:p>
          <a:p>
            <a:pPr algn="just">
              <a:lnSpc>
                <a:spcPct val="150000"/>
              </a:lnSpc>
            </a:pPr>
            <a:r>
              <a:rPr lang="en-US" sz="5600" dirty="0"/>
              <a:t>Number and length of individual mobilities (departures and arrivals), to which Institutions and countries, what type of mobility</a:t>
            </a:r>
          </a:p>
          <a:p>
            <a:pPr algn="just">
              <a:lnSpc>
                <a:spcPct val="150000"/>
              </a:lnSpc>
            </a:pPr>
            <a:r>
              <a:rPr lang="en-US" sz="5600" dirty="0"/>
              <a:t>A HEI sending students and staff as mixed intensive learners must be an HEI from an EU Member State or a third country associated to the Program with an ECHE or a HEI from a third country not associated to the Program recognized by the competent authorities that signed inter-institutional agreements with partners from an EU Member State or a third country associated with the Program before starting the mobility.</a:t>
            </a:r>
            <a:endParaRPr lang="pl-PL" sz="5600" dirty="0">
              <a:latin typeface="+mj-lt"/>
            </a:endParaRPr>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8" y="177281"/>
            <a:ext cx="4692016"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073" y="177280"/>
            <a:ext cx="1826035" cy="136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78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2005782"/>
            <a:ext cx="9134167" cy="3215148"/>
          </a:xfrm>
        </p:spPr>
        <p:txBody>
          <a:bodyPr>
            <a:normAutofit/>
          </a:bodyPr>
          <a:lstStyle/>
          <a:p>
            <a:endParaRPr lang="pl-PL" dirty="0"/>
          </a:p>
          <a:p>
            <a:pPr>
              <a:lnSpc>
                <a:spcPct val="150000"/>
              </a:lnSpc>
            </a:pPr>
            <a:r>
              <a:rPr lang="en-US" b="1" dirty="0"/>
              <a:t>The Erasmus Plus program has been operating in Poland for 30 years.</a:t>
            </a:r>
          </a:p>
          <a:p>
            <a:pPr>
              <a:lnSpc>
                <a:spcPct val="150000"/>
              </a:lnSpc>
            </a:pPr>
            <a:r>
              <a:rPr lang="en-US" b="1" dirty="0"/>
              <a:t>The allocation at the EU level for 2021-2027 is EUR 3.393 billion</a:t>
            </a:r>
            <a:r>
              <a:rPr lang="pl-PL" b="1" dirty="0"/>
              <a:t>.</a:t>
            </a:r>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99" y="167276"/>
            <a:ext cx="4774977" cy="136427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595" y="167276"/>
            <a:ext cx="1826035" cy="1364279"/>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81AA4C66-D0D8-4DFB-9C9E-22B7F03E2EF8}"/>
              </a:ext>
            </a:extLst>
          </p:cNvPr>
          <p:cNvPicPr>
            <a:picLocks noChangeAspect="1"/>
          </p:cNvPicPr>
          <p:nvPr/>
        </p:nvPicPr>
        <p:blipFill>
          <a:blip r:embed="rId4"/>
          <a:stretch>
            <a:fillRect/>
          </a:stretch>
        </p:blipFill>
        <p:spPr>
          <a:xfrm>
            <a:off x="803565" y="3853216"/>
            <a:ext cx="10929972" cy="2735428"/>
          </a:xfrm>
          <a:prstGeom prst="rect">
            <a:avLst/>
          </a:prstGeom>
        </p:spPr>
      </p:pic>
    </p:spTree>
    <p:extLst>
      <p:ext uri="{BB962C8B-B14F-4D97-AF65-F5344CB8AC3E}">
        <p14:creationId xmlns:p14="http://schemas.microsoft.com/office/powerpoint/2010/main" val="4130845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1533832" y="2005781"/>
            <a:ext cx="9134167" cy="4522837"/>
          </a:xfrm>
        </p:spPr>
        <p:txBody>
          <a:bodyPr>
            <a:normAutofit/>
          </a:bodyPr>
          <a:lstStyle/>
          <a:p>
            <a:endParaRPr lang="pl-PL" b="1" dirty="0"/>
          </a:p>
          <a:p>
            <a:endParaRPr lang="pl-PL" b="1" dirty="0"/>
          </a:p>
          <a:p>
            <a:r>
              <a:rPr lang="pl-PL" sz="6000" b="1" dirty="0"/>
              <a:t>THANK YOU!</a:t>
            </a:r>
          </a:p>
        </p:txBody>
      </p:sp>
      <p:pic>
        <p:nvPicPr>
          <p:cNvPr id="4" name="Obraz 3">
            <a:extLst>
              <a:ext uri="{FF2B5EF4-FFF2-40B4-BE49-F238E27FC236}">
                <a16:creationId xmlns:a16="http://schemas.microsoft.com/office/drawing/2014/main" id="{14846B8E-B088-4A02-A909-194F2B450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21" y="261069"/>
            <a:ext cx="4692016" cy="1364279"/>
          </a:xfrm>
          <a:prstGeom prst="rect">
            <a:avLst/>
          </a:prstGeom>
        </p:spPr>
      </p:pic>
      <p:pic>
        <p:nvPicPr>
          <p:cNvPr id="5" name="Picture 2" descr="Znalezione obrazy dla zapytania pan olsztyn logo">
            <a:extLst>
              <a:ext uri="{FF2B5EF4-FFF2-40B4-BE49-F238E27FC236}">
                <a16:creationId xmlns:a16="http://schemas.microsoft.com/office/drawing/2014/main" id="{4AA5A522-432E-4A5C-B946-87B2E9206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549" y="261069"/>
            <a:ext cx="1736176" cy="129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6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5967A60-00F9-480C-9733-32C8C397233F}"/>
              </a:ext>
            </a:extLst>
          </p:cNvPr>
          <p:cNvGraphicFramePr/>
          <p:nvPr>
            <p:extLst>
              <p:ext uri="{D42A27DB-BD31-4B8C-83A1-F6EECF244321}">
                <p14:modId xmlns:p14="http://schemas.microsoft.com/office/powerpoint/2010/main" val="1477208888"/>
              </p:ext>
            </p:extLst>
          </p:nvPr>
        </p:nvGraphicFramePr>
        <p:xfrm>
          <a:off x="5122606" y="2015412"/>
          <a:ext cx="6507274" cy="4493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520" y="264264"/>
            <a:ext cx="4463505" cy="1275287"/>
          </a:xfrm>
          <a:prstGeom prst="rect">
            <a:avLst/>
          </a:prstGeom>
        </p:spPr>
      </p:pic>
      <p:pic>
        <p:nvPicPr>
          <p:cNvPr id="6" name="Obraz 5">
            <a:extLst>
              <a:ext uri="{FF2B5EF4-FFF2-40B4-BE49-F238E27FC236}">
                <a16:creationId xmlns:a16="http://schemas.microsoft.com/office/drawing/2014/main" id="{5F955D79-4B6C-4184-92FA-D8B4824B163D}"/>
              </a:ext>
            </a:extLst>
          </p:cNvPr>
          <p:cNvPicPr>
            <a:picLocks noChangeAspect="1"/>
          </p:cNvPicPr>
          <p:nvPr/>
        </p:nvPicPr>
        <p:blipFill>
          <a:blip r:embed="rId8"/>
          <a:stretch>
            <a:fillRect/>
          </a:stretch>
        </p:blipFill>
        <p:spPr>
          <a:xfrm>
            <a:off x="747227" y="2080727"/>
            <a:ext cx="3886200" cy="4195940"/>
          </a:xfrm>
          <a:prstGeom prst="rect">
            <a:avLst/>
          </a:prstGeom>
        </p:spPr>
      </p:pic>
      <p:pic>
        <p:nvPicPr>
          <p:cNvPr id="8" name="Obraz 7">
            <a:extLst>
              <a:ext uri="{FF2B5EF4-FFF2-40B4-BE49-F238E27FC236}">
                <a16:creationId xmlns:a16="http://schemas.microsoft.com/office/drawing/2014/main" id="{4E78F437-D2E3-4814-A584-05B2B98F155F}"/>
              </a:ext>
            </a:extLst>
          </p:cNvPr>
          <p:cNvPicPr>
            <a:picLocks noChangeAspect="1"/>
          </p:cNvPicPr>
          <p:nvPr/>
        </p:nvPicPr>
        <p:blipFill>
          <a:blip r:embed="rId9"/>
          <a:stretch>
            <a:fillRect/>
          </a:stretch>
        </p:blipFill>
        <p:spPr>
          <a:xfrm>
            <a:off x="5122606" y="271473"/>
            <a:ext cx="1694835" cy="1268078"/>
          </a:xfrm>
          <a:prstGeom prst="rect">
            <a:avLst/>
          </a:prstGeom>
        </p:spPr>
      </p:pic>
    </p:spTree>
    <p:extLst>
      <p:ext uri="{BB962C8B-B14F-4D97-AF65-F5344CB8AC3E}">
        <p14:creationId xmlns:p14="http://schemas.microsoft.com/office/powerpoint/2010/main" val="289252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271795" y="2005781"/>
            <a:ext cx="5784981" cy="4255059"/>
          </a:xfrm>
        </p:spPr>
        <p:txBody>
          <a:bodyPr>
            <a:normAutofit fontScale="92500" lnSpcReduction="20000"/>
          </a:bodyPr>
          <a:lstStyle/>
          <a:p>
            <a:endParaRPr lang="pl-PL" dirty="0"/>
          </a:p>
          <a:p>
            <a:pPr>
              <a:lnSpc>
                <a:spcPct val="150000"/>
              </a:lnSpc>
            </a:pPr>
            <a:r>
              <a:rPr lang="en-US" sz="3200" b="1" dirty="0"/>
              <a:t>Since November 2022, the Institute has had the ECHE Erasmus Plus card for higher education institutions, which enables participation in grant competitions in the Erasmus Plus program</a:t>
            </a:r>
            <a:r>
              <a:rPr lang="pl-PL" sz="3200" b="1" dirty="0"/>
              <a:t>.</a:t>
            </a:r>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64" y="179485"/>
            <a:ext cx="4401002" cy="1257429"/>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70" y="179485"/>
            <a:ext cx="1693668" cy="1265385"/>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E2A43D60-B7E3-495B-8184-6847F5867E14}"/>
              </a:ext>
            </a:extLst>
          </p:cNvPr>
          <p:cNvPicPr>
            <a:picLocks noChangeAspect="1"/>
          </p:cNvPicPr>
          <p:nvPr/>
        </p:nvPicPr>
        <p:blipFill>
          <a:blip r:embed="rId4"/>
          <a:stretch>
            <a:fillRect/>
          </a:stretch>
        </p:blipFill>
        <p:spPr>
          <a:xfrm>
            <a:off x="162064" y="2423756"/>
            <a:ext cx="4908478" cy="3837084"/>
          </a:xfrm>
          <a:prstGeom prst="rect">
            <a:avLst/>
          </a:prstGeom>
        </p:spPr>
      </p:pic>
    </p:spTree>
    <p:extLst>
      <p:ext uri="{BB962C8B-B14F-4D97-AF65-F5344CB8AC3E}">
        <p14:creationId xmlns:p14="http://schemas.microsoft.com/office/powerpoint/2010/main" val="296527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D4A2EE3-BFFE-4AFF-9B25-F1952CCCE061}"/>
              </a:ext>
            </a:extLst>
          </p:cNvPr>
          <p:cNvPicPr>
            <a:picLocks noChangeAspect="1"/>
          </p:cNvPicPr>
          <p:nvPr/>
        </p:nvPicPr>
        <p:blipFill>
          <a:blip r:embed="rId2"/>
          <a:stretch>
            <a:fillRect/>
          </a:stretch>
        </p:blipFill>
        <p:spPr>
          <a:xfrm>
            <a:off x="4748115" y="133999"/>
            <a:ext cx="2695770" cy="1797180"/>
          </a:xfrm>
          <a:prstGeom prst="rect">
            <a:avLst/>
          </a:prstGeom>
        </p:spPr>
      </p:pic>
      <p:graphicFrame>
        <p:nvGraphicFramePr>
          <p:cNvPr id="2" name="Diagram 1">
            <a:extLst>
              <a:ext uri="{FF2B5EF4-FFF2-40B4-BE49-F238E27FC236}">
                <a16:creationId xmlns:a16="http://schemas.microsoft.com/office/drawing/2014/main" id="{41554D68-50D0-4D20-875D-DF2C5E439559}"/>
              </a:ext>
            </a:extLst>
          </p:cNvPr>
          <p:cNvGraphicFramePr/>
          <p:nvPr>
            <p:extLst>
              <p:ext uri="{D42A27DB-BD31-4B8C-83A1-F6EECF244321}">
                <p14:modId xmlns:p14="http://schemas.microsoft.com/office/powerpoint/2010/main" val="230017068"/>
              </p:ext>
            </p:extLst>
          </p:nvPr>
        </p:nvGraphicFramePr>
        <p:xfrm>
          <a:off x="1658764" y="2015412"/>
          <a:ext cx="9134167" cy="4590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552" y="252516"/>
            <a:ext cx="3982111" cy="1137746"/>
          </a:xfrm>
          <a:prstGeom prst="rect">
            <a:avLst/>
          </a:prstGeom>
        </p:spPr>
      </p:pic>
      <p:pic>
        <p:nvPicPr>
          <p:cNvPr id="1026" name="Picture 2" descr="Znalezione obrazy dla zapytania pan olsztyn logo">
            <a:extLst>
              <a:ext uri="{FF2B5EF4-FFF2-40B4-BE49-F238E27FC236}">
                <a16:creationId xmlns:a16="http://schemas.microsoft.com/office/drawing/2014/main" id="{E98DB6B2-F21F-48BB-9922-BF898813D4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22278" y="252515"/>
            <a:ext cx="1613170" cy="12052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Łącznik prosty ze strzałką 5">
            <a:extLst>
              <a:ext uri="{FF2B5EF4-FFF2-40B4-BE49-F238E27FC236}">
                <a16:creationId xmlns:a16="http://schemas.microsoft.com/office/drawing/2014/main" id="{122DD2AE-1ED2-43EF-847F-FF9DB54AEFEA}"/>
              </a:ext>
            </a:extLst>
          </p:cNvPr>
          <p:cNvCxnSpPr/>
          <p:nvPr/>
        </p:nvCxnSpPr>
        <p:spPr>
          <a:xfrm flipH="1">
            <a:off x="3271934" y="2276670"/>
            <a:ext cx="966729" cy="5318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C0B03818-9C4E-41B2-90D1-9259087A0606}"/>
              </a:ext>
            </a:extLst>
          </p:cNvPr>
          <p:cNvCxnSpPr>
            <a:cxnSpLocks/>
          </p:cNvCxnSpPr>
          <p:nvPr/>
        </p:nvCxnSpPr>
        <p:spPr>
          <a:xfrm>
            <a:off x="7707086" y="2276670"/>
            <a:ext cx="699796" cy="5318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4935894" y="2005781"/>
            <a:ext cx="6693986" cy="4503173"/>
          </a:xfrm>
        </p:spPr>
        <p:txBody>
          <a:bodyPr>
            <a:normAutofit fontScale="70000" lnSpcReduction="20000"/>
          </a:bodyPr>
          <a:lstStyle/>
          <a:p>
            <a:endParaRPr lang="pl-PL" dirty="0"/>
          </a:p>
          <a:p>
            <a:pPr algn="just">
              <a:lnSpc>
                <a:spcPct val="150000"/>
              </a:lnSpc>
            </a:pPr>
            <a:r>
              <a:rPr lang="en-US" sz="3400" b="1" dirty="0"/>
              <a:t>INCLUSION AND DIVERSITY</a:t>
            </a:r>
          </a:p>
          <a:p>
            <a:pPr algn="just">
              <a:lnSpc>
                <a:spcPct val="150000"/>
              </a:lnSpc>
            </a:pPr>
            <a:r>
              <a:rPr lang="en-US" sz="2400" dirty="0"/>
              <a:t>promoting equal opportunities and equal access, social inclusion, diversity and fairness in all its activities</a:t>
            </a:r>
          </a:p>
          <a:p>
            <a:pPr algn="just">
              <a:lnSpc>
                <a:spcPct val="150000"/>
              </a:lnSpc>
            </a:pPr>
            <a:r>
              <a:rPr lang="en-US" sz="2400" dirty="0"/>
              <a:t>Disability: includes reduced physical, mental, intellectual or sensory abilities</a:t>
            </a:r>
          </a:p>
          <a:p>
            <a:pPr algn="just">
              <a:lnSpc>
                <a:spcPct val="150000"/>
              </a:lnSpc>
            </a:pPr>
            <a:r>
              <a:rPr lang="en-US" sz="2400" dirty="0"/>
              <a:t>Health issues: barriers can be due to health issues such as serious illnesses, chronic illnesses or any other physical or mental health situation</a:t>
            </a:r>
          </a:p>
          <a:p>
            <a:pPr algn="just">
              <a:lnSpc>
                <a:spcPct val="150000"/>
              </a:lnSpc>
            </a:pPr>
            <a:r>
              <a:rPr lang="en-US" sz="2400" dirty="0"/>
              <a:t>Economic barriers: economic disadvantages such as low standard of living, low income, being a learner who has to work can be a barrier</a:t>
            </a:r>
            <a:endParaRPr lang="pl-PL" sz="32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20" y="264264"/>
            <a:ext cx="4463505" cy="1275287"/>
          </a:xfrm>
          <a:prstGeom prst="rect">
            <a:avLst/>
          </a:prstGeom>
        </p:spPr>
      </p:pic>
      <p:pic>
        <p:nvPicPr>
          <p:cNvPr id="2" name="Obraz 1">
            <a:extLst>
              <a:ext uri="{FF2B5EF4-FFF2-40B4-BE49-F238E27FC236}">
                <a16:creationId xmlns:a16="http://schemas.microsoft.com/office/drawing/2014/main" id="{F0A2030B-3B71-4AFE-B413-A52D7BA42140}"/>
              </a:ext>
            </a:extLst>
          </p:cNvPr>
          <p:cNvPicPr>
            <a:picLocks noChangeAspect="1"/>
          </p:cNvPicPr>
          <p:nvPr/>
        </p:nvPicPr>
        <p:blipFill>
          <a:blip r:embed="rId3"/>
          <a:stretch>
            <a:fillRect/>
          </a:stretch>
        </p:blipFill>
        <p:spPr>
          <a:xfrm>
            <a:off x="562120" y="2895497"/>
            <a:ext cx="3818130" cy="2394960"/>
          </a:xfrm>
          <a:prstGeom prst="rect">
            <a:avLst/>
          </a:prstGeom>
        </p:spPr>
      </p:pic>
      <p:sp>
        <p:nvSpPr>
          <p:cNvPr id="4" name="Prostokąt 3"/>
          <p:cNvSpPr/>
          <p:nvPr/>
        </p:nvSpPr>
        <p:spPr>
          <a:xfrm>
            <a:off x="6632068" y="901907"/>
            <a:ext cx="2370842" cy="464871"/>
          </a:xfrm>
          <a:prstGeom prst="rect">
            <a:avLst/>
          </a:prstGeom>
          <a:ln w="28575">
            <a:solidFill>
              <a:schemeClr val="tx1"/>
            </a:solidFill>
          </a:ln>
        </p:spPr>
        <p:txBody>
          <a:bodyPr wrap="none">
            <a:spAutoFit/>
          </a:bodyPr>
          <a:lstStyle/>
          <a:p>
            <a:pPr>
              <a:lnSpc>
                <a:spcPct val="150000"/>
              </a:lnSpc>
            </a:pPr>
            <a:r>
              <a:rPr lang="pl-PL" b="1" dirty="0" err="1"/>
              <a:t>Horizontal</a:t>
            </a:r>
            <a:r>
              <a:rPr lang="pl-PL" b="1" dirty="0"/>
              <a:t> </a:t>
            </a:r>
            <a:r>
              <a:rPr lang="pl-PL" b="1" dirty="0" err="1"/>
              <a:t>priorities</a:t>
            </a:r>
            <a:r>
              <a:rPr lang="pl-PL" b="1" dirty="0"/>
              <a:t> E+</a:t>
            </a:r>
          </a:p>
        </p:txBody>
      </p:sp>
    </p:spTree>
    <p:extLst>
      <p:ext uri="{BB962C8B-B14F-4D97-AF65-F5344CB8AC3E}">
        <p14:creationId xmlns:p14="http://schemas.microsoft.com/office/powerpoint/2010/main" val="114897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305794" y="1400080"/>
            <a:ext cx="6335486" cy="5457920"/>
          </a:xfrm>
        </p:spPr>
        <p:txBody>
          <a:bodyPr>
            <a:normAutofit fontScale="47500" lnSpcReduction="20000"/>
          </a:bodyPr>
          <a:lstStyle/>
          <a:p>
            <a:pPr algn="just">
              <a:lnSpc>
                <a:spcPct val="150000"/>
              </a:lnSpc>
            </a:pPr>
            <a:r>
              <a:rPr lang="en-US" sz="5100" b="1" dirty="0"/>
              <a:t>DIGITAL TRANSFORMATION</a:t>
            </a:r>
          </a:p>
          <a:p>
            <a:pPr algn="just">
              <a:lnSpc>
                <a:spcPct val="150000"/>
              </a:lnSpc>
            </a:pPr>
            <a:r>
              <a:rPr lang="en-US" sz="4000" dirty="0"/>
              <a:t>a) developing a highly effective digital education ecosystem, by building the capacity and necessary knowledge in all types of education and training institutions to exploit the opportunities offered by digital technologies for teaching and learning purposes</a:t>
            </a:r>
          </a:p>
          <a:p>
            <a:pPr algn="just">
              <a:lnSpc>
                <a:spcPct val="150000"/>
              </a:lnSpc>
            </a:pPr>
            <a:r>
              <a:rPr lang="en-US" sz="4000" dirty="0"/>
              <a:t>(b) improving digital skills and developing skills at all levels of society and for all (including young people with fewer opportunities, students, jobseekers and workers). Particular attention will be given to fostering the development of both basic and advanced digital skills as well as digital skills</a:t>
            </a:r>
            <a:endParaRPr lang="pl-PL" sz="3200"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21" y="198950"/>
            <a:ext cx="4774977" cy="1364279"/>
          </a:xfrm>
          <a:prstGeom prst="rect">
            <a:avLst/>
          </a:prstGeom>
        </p:spPr>
      </p:pic>
      <p:pic>
        <p:nvPicPr>
          <p:cNvPr id="2" name="Obraz 1">
            <a:extLst>
              <a:ext uri="{FF2B5EF4-FFF2-40B4-BE49-F238E27FC236}">
                <a16:creationId xmlns:a16="http://schemas.microsoft.com/office/drawing/2014/main" id="{6D69C7DD-4EA3-4696-9BEB-4B0EA91F352D}"/>
              </a:ext>
            </a:extLst>
          </p:cNvPr>
          <p:cNvPicPr>
            <a:picLocks noChangeAspect="1"/>
          </p:cNvPicPr>
          <p:nvPr/>
        </p:nvPicPr>
        <p:blipFill>
          <a:blip r:embed="rId3"/>
          <a:stretch>
            <a:fillRect/>
          </a:stretch>
        </p:blipFill>
        <p:spPr>
          <a:xfrm>
            <a:off x="448014" y="2954288"/>
            <a:ext cx="4272389" cy="2606157"/>
          </a:xfrm>
          <a:prstGeom prst="rect">
            <a:avLst/>
          </a:prstGeom>
        </p:spPr>
      </p:pic>
      <p:sp>
        <p:nvSpPr>
          <p:cNvPr id="8" name="Prostokąt 7">
            <a:extLst>
              <a:ext uri="{FF2B5EF4-FFF2-40B4-BE49-F238E27FC236}">
                <a16:creationId xmlns:a16="http://schemas.microsoft.com/office/drawing/2014/main" id="{E2CBE8F9-F95D-41AD-9950-905536E33D6D}"/>
              </a:ext>
            </a:extLst>
          </p:cNvPr>
          <p:cNvSpPr/>
          <p:nvPr/>
        </p:nvSpPr>
        <p:spPr>
          <a:xfrm>
            <a:off x="7220304" y="648653"/>
            <a:ext cx="2370842" cy="464871"/>
          </a:xfrm>
          <a:prstGeom prst="rect">
            <a:avLst/>
          </a:prstGeom>
          <a:ln w="28575">
            <a:solidFill>
              <a:schemeClr val="tx1"/>
            </a:solidFill>
          </a:ln>
        </p:spPr>
        <p:txBody>
          <a:bodyPr wrap="none">
            <a:spAutoFit/>
          </a:bodyPr>
          <a:lstStyle/>
          <a:p>
            <a:pPr>
              <a:lnSpc>
                <a:spcPct val="150000"/>
              </a:lnSpc>
            </a:pPr>
            <a:r>
              <a:rPr lang="pl-PL" b="1" dirty="0" err="1"/>
              <a:t>Horizontal</a:t>
            </a:r>
            <a:r>
              <a:rPr lang="pl-PL" b="1" dirty="0"/>
              <a:t> </a:t>
            </a:r>
            <a:r>
              <a:rPr lang="pl-PL" b="1" dirty="0" err="1"/>
              <a:t>priorities</a:t>
            </a:r>
            <a:r>
              <a:rPr lang="pl-PL" b="1" dirty="0"/>
              <a:t> E+</a:t>
            </a:r>
          </a:p>
        </p:txBody>
      </p:sp>
    </p:spTree>
    <p:extLst>
      <p:ext uri="{BB962C8B-B14F-4D97-AF65-F5344CB8AC3E}">
        <p14:creationId xmlns:p14="http://schemas.microsoft.com/office/powerpoint/2010/main" val="63139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alpha val="95000"/>
                <a:lumMod val="61000"/>
                <a:lumOff val="39000"/>
              </a:schemeClr>
            </a:gs>
            <a:gs pos="67000">
              <a:schemeClr val="accent1">
                <a:lumMod val="45000"/>
                <a:lumOff val="55000"/>
              </a:schemeClr>
            </a:gs>
            <a:gs pos="100000">
              <a:schemeClr val="accent1">
                <a:lumMod val="0"/>
                <a:lumOff val="100000"/>
                <a:alpha val="5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id="{E734B3F2-28DC-4F5C-898F-127F70C1E9F3}"/>
              </a:ext>
            </a:extLst>
          </p:cNvPr>
          <p:cNvSpPr>
            <a:spLocks noGrp="1"/>
          </p:cNvSpPr>
          <p:nvPr>
            <p:ph type="subTitle" idx="1"/>
          </p:nvPr>
        </p:nvSpPr>
        <p:spPr>
          <a:xfrm>
            <a:off x="5162159" y="2804568"/>
            <a:ext cx="6391469" cy="2419074"/>
          </a:xfrm>
        </p:spPr>
        <p:txBody>
          <a:bodyPr>
            <a:normAutofit fontScale="92500" lnSpcReduction="20000"/>
          </a:bodyPr>
          <a:lstStyle/>
          <a:p>
            <a:pPr algn="just">
              <a:lnSpc>
                <a:spcPct val="150000"/>
              </a:lnSpc>
            </a:pPr>
            <a:r>
              <a:rPr lang="en-US" b="1" dirty="0"/>
              <a:t>THE ENVIRONMENT AND FIGHTING CLIMATE CHANGE</a:t>
            </a:r>
            <a:endParaRPr lang="pl-PL" b="1" dirty="0"/>
          </a:p>
          <a:p>
            <a:pPr marL="342900" indent="-342900" algn="just">
              <a:lnSpc>
                <a:spcPct val="150000"/>
              </a:lnSpc>
              <a:buAutoNum type="alphaLcParenR"/>
            </a:pPr>
            <a:r>
              <a:rPr lang="en-US" sz="1600" dirty="0"/>
              <a:t>providing learners of all ages with opportunities to learn about the climate crisis and sustainable development</a:t>
            </a:r>
            <a:endParaRPr lang="pl-PL" sz="1600" dirty="0"/>
          </a:p>
          <a:p>
            <a:pPr marL="342900" indent="-342900" algn="just">
              <a:lnSpc>
                <a:spcPct val="150000"/>
              </a:lnSpc>
              <a:buAutoNum type="alphaLcParenR"/>
            </a:pPr>
            <a:r>
              <a:rPr lang="en-US" sz="1600" dirty="0"/>
              <a:t>the need to prioritize learning for the green transition in education and training policies and </a:t>
            </a:r>
            <a:r>
              <a:rPr lang="en-US" sz="1600" dirty="0" err="1"/>
              <a:t>programmes</a:t>
            </a:r>
            <a:r>
              <a:rPr lang="pl-PL" sz="1600" dirty="0"/>
              <a:t>. </a:t>
            </a:r>
          </a:p>
          <a:p>
            <a:pPr algn="just">
              <a:lnSpc>
                <a:spcPct val="150000"/>
              </a:lnSpc>
            </a:pPr>
            <a:endParaRPr lang="pl-PL" sz="3200" b="1" dirty="0"/>
          </a:p>
        </p:txBody>
      </p:sp>
      <p:pic>
        <p:nvPicPr>
          <p:cNvPr id="5" name="Obraz 4">
            <a:extLst>
              <a:ext uri="{FF2B5EF4-FFF2-40B4-BE49-F238E27FC236}">
                <a16:creationId xmlns:a16="http://schemas.microsoft.com/office/drawing/2014/main" id="{8603A5B0-0F08-4A66-923C-0E16F597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82" y="217611"/>
            <a:ext cx="4774977" cy="1364279"/>
          </a:xfrm>
          <a:prstGeom prst="rect">
            <a:avLst/>
          </a:prstGeom>
        </p:spPr>
      </p:pic>
      <p:pic>
        <p:nvPicPr>
          <p:cNvPr id="2" name="Obraz 1">
            <a:extLst>
              <a:ext uri="{FF2B5EF4-FFF2-40B4-BE49-F238E27FC236}">
                <a16:creationId xmlns:a16="http://schemas.microsoft.com/office/drawing/2014/main" id="{A2F7123E-80EF-4161-84BC-126F34FC4E40}"/>
              </a:ext>
            </a:extLst>
          </p:cNvPr>
          <p:cNvPicPr>
            <a:picLocks noChangeAspect="1"/>
          </p:cNvPicPr>
          <p:nvPr/>
        </p:nvPicPr>
        <p:blipFill>
          <a:blip r:embed="rId3"/>
          <a:stretch>
            <a:fillRect/>
          </a:stretch>
        </p:blipFill>
        <p:spPr>
          <a:xfrm>
            <a:off x="480488" y="2882657"/>
            <a:ext cx="4124130" cy="2749420"/>
          </a:xfrm>
          <a:prstGeom prst="rect">
            <a:avLst/>
          </a:prstGeom>
        </p:spPr>
      </p:pic>
      <p:sp>
        <p:nvSpPr>
          <p:cNvPr id="6" name="Prostokąt 5">
            <a:extLst>
              <a:ext uri="{FF2B5EF4-FFF2-40B4-BE49-F238E27FC236}">
                <a16:creationId xmlns:a16="http://schemas.microsoft.com/office/drawing/2014/main" id="{16786B39-FD6A-4C7C-98C6-9F7304D39012}"/>
              </a:ext>
            </a:extLst>
          </p:cNvPr>
          <p:cNvSpPr/>
          <p:nvPr/>
        </p:nvSpPr>
        <p:spPr>
          <a:xfrm>
            <a:off x="7220304" y="648653"/>
            <a:ext cx="2370842" cy="464871"/>
          </a:xfrm>
          <a:prstGeom prst="rect">
            <a:avLst/>
          </a:prstGeom>
          <a:ln w="28575">
            <a:solidFill>
              <a:schemeClr val="tx1"/>
            </a:solidFill>
          </a:ln>
        </p:spPr>
        <p:txBody>
          <a:bodyPr wrap="none">
            <a:spAutoFit/>
          </a:bodyPr>
          <a:lstStyle/>
          <a:p>
            <a:pPr>
              <a:lnSpc>
                <a:spcPct val="150000"/>
              </a:lnSpc>
            </a:pPr>
            <a:r>
              <a:rPr lang="pl-PL" b="1" dirty="0" err="1"/>
              <a:t>Horizontal</a:t>
            </a:r>
            <a:r>
              <a:rPr lang="pl-PL" b="1" dirty="0"/>
              <a:t> </a:t>
            </a:r>
            <a:r>
              <a:rPr lang="pl-PL" b="1" dirty="0" err="1"/>
              <a:t>priorities</a:t>
            </a:r>
            <a:r>
              <a:rPr lang="pl-PL" b="1" dirty="0"/>
              <a:t> E+</a:t>
            </a:r>
          </a:p>
        </p:txBody>
      </p:sp>
    </p:spTree>
    <p:extLst>
      <p:ext uri="{BB962C8B-B14F-4D97-AF65-F5344CB8AC3E}">
        <p14:creationId xmlns:p14="http://schemas.microsoft.com/office/powerpoint/2010/main" val="76084517"/>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3527</TotalTime>
  <Words>2104</Words>
  <Application>Microsoft Office PowerPoint</Application>
  <PresentationFormat>Panoramiczny</PresentationFormat>
  <Paragraphs>200</Paragraphs>
  <Slides>30</Slides>
  <Notes>4</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30</vt:i4>
      </vt:variant>
    </vt:vector>
  </HeadingPairs>
  <TitlesOfParts>
    <vt:vector size="34" baseType="lpstr">
      <vt:lpstr>Arial</vt:lpstr>
      <vt:lpstr>Calibri</vt:lpstr>
      <vt:lpstr>Calibri Light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Krzysztof Wilczek</dc:creator>
  <cp:lastModifiedBy>Krzysztof Wilczek</cp:lastModifiedBy>
  <cp:revision>167</cp:revision>
  <dcterms:created xsi:type="dcterms:W3CDTF">2022-12-05T12:22:06Z</dcterms:created>
  <dcterms:modified xsi:type="dcterms:W3CDTF">2022-12-21T22:03:40Z</dcterms:modified>
</cp:coreProperties>
</file>